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Lst>
  <p:sldSz cx="32385000" cy="39585900"/>
  <p:notesSz cx="6858000" cy="9144000"/>
  <p:embeddedFontLst>
    <p:embeddedFont>
      <p:font typeface="Arial Italics" panose="020B0604020202020204" charset="0"/>
      <p:regular r:id="rId4"/>
    </p:embeddedFont>
    <p:embeddedFont>
      <p:font typeface="Calibri" panose="020F0502020204030204" pitchFamily="34" charset="0"/>
      <p:regular r:id="rId5"/>
      <p:bold r:id="rId6"/>
      <p:italic r:id="rId7"/>
      <p:boldItalic r:id="rId8"/>
    </p:embeddedFont>
    <p:embeddedFont>
      <p:font typeface="Times New Roman Bold" panose="02020803070505020304" pitchFamily="18" charset="0"/>
      <p:regular r:id="rId9"/>
      <p:bold r:id="rId10"/>
    </p:embeddedFont>
    <p:embeddedFont>
      <p:font typeface="Arial Bold Italics" panose="020B0604020202020204" charset="0"/>
      <p:regular r:id="rId11"/>
    </p:embeddedFont>
    <p:embeddedFont>
      <p:font typeface="Arial Bold" panose="020B0704020202020204" pitchFamily="34" charset="0"/>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2" d="100"/>
          <a:sy n="12" d="100"/>
        </p:scale>
        <p:origin x="2208"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419806" y="27820959"/>
            <a:ext cx="21375246" cy="21375246"/>
          </a:xfrm>
          <a:custGeom>
            <a:avLst/>
            <a:gdLst/>
            <a:ahLst/>
            <a:cxnLst/>
            <a:rect l="l" t="t" r="r" b="b"/>
            <a:pathLst>
              <a:path w="21375246" h="21375246">
                <a:moveTo>
                  <a:pt x="0" y="0"/>
                </a:moveTo>
                <a:lnTo>
                  <a:pt x="21375246" y="0"/>
                </a:lnTo>
                <a:lnTo>
                  <a:pt x="21375246" y="21375246"/>
                </a:lnTo>
                <a:lnTo>
                  <a:pt x="0" y="21375246"/>
                </a:lnTo>
                <a:lnTo>
                  <a:pt x="0" y="0"/>
                </a:lnTo>
                <a:close/>
              </a:path>
            </a:pathLst>
          </a:custGeom>
          <a:blipFill>
            <a:blip r:embed="rId2">
              <a:alphaModFix amt="30000"/>
            </a:blip>
            <a:stretch>
              <a:fillRect/>
            </a:stretch>
          </a:blipFill>
        </p:spPr>
      </p:sp>
      <p:sp>
        <p:nvSpPr>
          <p:cNvPr id="3" name="Freeform 3"/>
          <p:cNvSpPr/>
          <p:nvPr/>
        </p:nvSpPr>
        <p:spPr>
          <a:xfrm rot="5400000">
            <a:off x="1889355" y="-408650"/>
            <a:ext cx="35186960" cy="46298631"/>
          </a:xfrm>
          <a:custGeom>
            <a:avLst/>
            <a:gdLst/>
            <a:ahLst/>
            <a:cxnLst/>
            <a:rect l="l" t="t" r="r" b="b"/>
            <a:pathLst>
              <a:path w="35186960" h="46298631">
                <a:moveTo>
                  <a:pt x="0" y="0"/>
                </a:moveTo>
                <a:lnTo>
                  <a:pt x="35186960" y="0"/>
                </a:lnTo>
                <a:lnTo>
                  <a:pt x="35186960" y="46298632"/>
                </a:lnTo>
                <a:lnTo>
                  <a:pt x="0" y="46298632"/>
                </a:lnTo>
                <a:lnTo>
                  <a:pt x="0" y="0"/>
                </a:lnTo>
                <a:close/>
              </a:path>
            </a:pathLst>
          </a:custGeom>
          <a:blipFill>
            <a:blip>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22200317" y="4291795"/>
            <a:ext cx="10245262" cy="19490021"/>
            <a:chOff x="0" y="0"/>
            <a:chExt cx="7099529" cy="13505752"/>
          </a:xfrm>
        </p:grpSpPr>
        <p:sp>
          <p:nvSpPr>
            <p:cNvPr id="5" name="Freeform 5"/>
            <p:cNvSpPr/>
            <p:nvPr/>
          </p:nvSpPr>
          <p:spPr>
            <a:xfrm>
              <a:off x="0" y="0"/>
              <a:ext cx="7099554" cy="13505814"/>
            </a:xfrm>
            <a:custGeom>
              <a:avLst/>
              <a:gdLst/>
              <a:ahLst/>
              <a:cxnLst/>
              <a:rect l="l" t="t" r="r" b="b"/>
              <a:pathLst>
                <a:path w="7099554" h="13505814">
                  <a:moveTo>
                    <a:pt x="0" y="0"/>
                  </a:moveTo>
                  <a:lnTo>
                    <a:pt x="7099554" y="0"/>
                  </a:lnTo>
                  <a:lnTo>
                    <a:pt x="7099554" y="13505814"/>
                  </a:lnTo>
                  <a:lnTo>
                    <a:pt x="0" y="13505814"/>
                  </a:lnTo>
                  <a:lnTo>
                    <a:pt x="0" y="0"/>
                  </a:lnTo>
                  <a:close/>
                </a:path>
              </a:pathLst>
            </a:custGeom>
            <a:blipFill>
              <a:blip r:embed="rId4">
                <a:alphaModFix amt="43000"/>
              </a:blip>
              <a:stretch>
                <a:fillRect r="-99999"/>
              </a:stretch>
            </a:blipFill>
          </p:spPr>
        </p:sp>
      </p:grpSp>
      <p:sp>
        <p:nvSpPr>
          <p:cNvPr id="6" name="AutoShape 6"/>
          <p:cNvSpPr/>
          <p:nvPr/>
        </p:nvSpPr>
        <p:spPr>
          <a:xfrm>
            <a:off x="-71742" y="4863274"/>
            <a:ext cx="32523646" cy="0"/>
          </a:xfrm>
          <a:prstGeom prst="line">
            <a:avLst/>
          </a:prstGeom>
          <a:ln w="95250" cap="rnd">
            <a:solidFill>
              <a:srgbClr val="FF0000"/>
            </a:solidFill>
            <a:prstDash val="solid"/>
            <a:headEnd type="none" w="sm" len="sm"/>
            <a:tailEnd type="none" w="sm" len="sm"/>
          </a:ln>
        </p:spPr>
      </p:sp>
      <p:sp>
        <p:nvSpPr>
          <p:cNvPr id="7" name="AutoShape 7"/>
          <p:cNvSpPr/>
          <p:nvPr/>
        </p:nvSpPr>
        <p:spPr>
          <a:xfrm>
            <a:off x="-77943" y="4983909"/>
            <a:ext cx="32523646" cy="0"/>
          </a:xfrm>
          <a:prstGeom prst="line">
            <a:avLst/>
          </a:prstGeom>
          <a:ln w="95250" cap="rnd">
            <a:solidFill>
              <a:srgbClr val="FFFF00"/>
            </a:solidFill>
            <a:prstDash val="solid"/>
            <a:headEnd type="none" w="sm" len="sm"/>
            <a:tailEnd type="none" w="sm" len="sm"/>
          </a:ln>
        </p:spPr>
      </p:sp>
      <p:sp>
        <p:nvSpPr>
          <p:cNvPr id="8" name="AutoShape 8"/>
          <p:cNvSpPr/>
          <p:nvPr/>
        </p:nvSpPr>
        <p:spPr>
          <a:xfrm>
            <a:off x="-76238" y="5109086"/>
            <a:ext cx="32523646" cy="0"/>
          </a:xfrm>
          <a:prstGeom prst="line">
            <a:avLst/>
          </a:prstGeom>
          <a:ln w="95250" cap="rnd">
            <a:solidFill>
              <a:srgbClr val="0070C0"/>
            </a:solidFill>
            <a:prstDash val="solid"/>
            <a:headEnd type="none" w="sm" len="sm"/>
            <a:tailEnd type="none" w="sm" len="sm"/>
          </a:ln>
        </p:spPr>
      </p:sp>
      <p:grpSp>
        <p:nvGrpSpPr>
          <p:cNvPr id="9" name="Group 9"/>
          <p:cNvGrpSpPr/>
          <p:nvPr/>
        </p:nvGrpSpPr>
        <p:grpSpPr>
          <a:xfrm>
            <a:off x="27172444" y="656568"/>
            <a:ext cx="4037467" cy="3962705"/>
            <a:chOff x="0" y="0"/>
            <a:chExt cx="5383289" cy="5283606"/>
          </a:xfrm>
        </p:grpSpPr>
        <p:sp>
          <p:nvSpPr>
            <p:cNvPr id="10" name="Freeform 10"/>
            <p:cNvSpPr/>
            <p:nvPr/>
          </p:nvSpPr>
          <p:spPr>
            <a:xfrm>
              <a:off x="0" y="0"/>
              <a:ext cx="5383276" cy="5283581"/>
            </a:xfrm>
            <a:custGeom>
              <a:avLst/>
              <a:gdLst/>
              <a:ahLst/>
              <a:cxnLst/>
              <a:rect l="l" t="t" r="r" b="b"/>
              <a:pathLst>
                <a:path w="5383276" h="5283581">
                  <a:moveTo>
                    <a:pt x="0" y="0"/>
                  </a:moveTo>
                  <a:lnTo>
                    <a:pt x="5383276" y="0"/>
                  </a:lnTo>
                  <a:lnTo>
                    <a:pt x="5383276" y="5283581"/>
                  </a:lnTo>
                  <a:lnTo>
                    <a:pt x="0" y="5283581"/>
                  </a:lnTo>
                  <a:lnTo>
                    <a:pt x="0" y="0"/>
                  </a:lnTo>
                  <a:close/>
                </a:path>
              </a:pathLst>
            </a:custGeom>
            <a:blipFill>
              <a:blip r:embed="rId5"/>
              <a:stretch>
                <a:fillRect t="-943" b="-943"/>
              </a:stretch>
            </a:blipFill>
          </p:spPr>
        </p:sp>
      </p:grpSp>
      <p:grpSp>
        <p:nvGrpSpPr>
          <p:cNvPr id="11" name="Group 11"/>
          <p:cNvGrpSpPr/>
          <p:nvPr/>
        </p:nvGrpSpPr>
        <p:grpSpPr>
          <a:xfrm>
            <a:off x="27973987" y="8998464"/>
            <a:ext cx="3533979" cy="353397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5C29"/>
            </a:solidFill>
          </p:spPr>
        </p:sp>
        <p:sp>
          <p:nvSpPr>
            <p:cNvPr id="13" name="TextBox 13"/>
            <p:cNvSpPr txBox="1"/>
            <p:nvPr/>
          </p:nvSpPr>
          <p:spPr>
            <a:xfrm>
              <a:off x="76200" y="47625"/>
              <a:ext cx="660400" cy="688975"/>
            </a:xfrm>
            <a:prstGeom prst="rect">
              <a:avLst/>
            </a:prstGeom>
          </p:spPr>
          <p:txBody>
            <a:bodyPr lIns="20894" tIns="20894" rIns="20894" bIns="20894" rtlCol="0" anchor="ctr"/>
            <a:lstStyle/>
            <a:p>
              <a:pPr algn="ctr">
                <a:lnSpc>
                  <a:spcPts val="7200"/>
                </a:lnSpc>
              </a:pPr>
              <a:endParaRPr/>
            </a:p>
          </p:txBody>
        </p:sp>
      </p:grpSp>
      <p:grpSp>
        <p:nvGrpSpPr>
          <p:cNvPr id="14" name="Group 14"/>
          <p:cNvGrpSpPr/>
          <p:nvPr/>
        </p:nvGrpSpPr>
        <p:grpSpPr>
          <a:xfrm>
            <a:off x="28014796" y="9039273"/>
            <a:ext cx="3452362" cy="34523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30611" r="-47166"/>
              </a:stretch>
            </a:blipFill>
          </p:spPr>
        </p:sp>
      </p:grpSp>
      <p:grpSp>
        <p:nvGrpSpPr>
          <p:cNvPr id="16" name="Group 16"/>
          <p:cNvGrpSpPr/>
          <p:nvPr/>
        </p:nvGrpSpPr>
        <p:grpSpPr>
          <a:xfrm>
            <a:off x="24222830" y="8964473"/>
            <a:ext cx="3533979" cy="3533979"/>
            <a:chOff x="0" y="0"/>
            <a:chExt cx="4711973" cy="4711973"/>
          </a:xfrm>
        </p:grpSpPr>
        <p:grpSp>
          <p:nvGrpSpPr>
            <p:cNvPr id="17" name="Group 17"/>
            <p:cNvGrpSpPr/>
            <p:nvPr/>
          </p:nvGrpSpPr>
          <p:grpSpPr>
            <a:xfrm>
              <a:off x="0" y="0"/>
              <a:ext cx="4711973" cy="471197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5C29"/>
              </a:solidFill>
            </p:spPr>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7199"/>
                  </a:lnSpc>
                </a:pPr>
                <a:endParaRPr/>
              </a:p>
            </p:txBody>
          </p:sp>
        </p:grpSp>
        <p:grpSp>
          <p:nvGrpSpPr>
            <p:cNvPr id="20" name="Group 20"/>
            <p:cNvGrpSpPr/>
            <p:nvPr/>
          </p:nvGrpSpPr>
          <p:grpSpPr>
            <a:xfrm>
              <a:off x="54412" y="54412"/>
              <a:ext cx="4603149" cy="460314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57298" t="-42445" r="-95936"/>
                </a:stretch>
              </a:blipFill>
            </p:spPr>
          </p:sp>
        </p:grpSp>
      </p:grpSp>
      <p:sp>
        <p:nvSpPr>
          <p:cNvPr id="22" name="Freeform 22"/>
          <p:cNvSpPr/>
          <p:nvPr/>
        </p:nvSpPr>
        <p:spPr>
          <a:xfrm>
            <a:off x="729989" y="190033"/>
            <a:ext cx="3294818" cy="4038165"/>
          </a:xfrm>
          <a:custGeom>
            <a:avLst/>
            <a:gdLst/>
            <a:ahLst/>
            <a:cxnLst/>
            <a:rect l="l" t="t" r="r" b="b"/>
            <a:pathLst>
              <a:path w="3294818" h="4038165">
                <a:moveTo>
                  <a:pt x="0" y="0"/>
                </a:moveTo>
                <a:lnTo>
                  <a:pt x="3294818" y="0"/>
                </a:lnTo>
                <a:lnTo>
                  <a:pt x="3294818" y="4038166"/>
                </a:lnTo>
                <a:lnTo>
                  <a:pt x="0" y="4038166"/>
                </a:lnTo>
                <a:lnTo>
                  <a:pt x="0" y="0"/>
                </a:lnTo>
                <a:close/>
              </a:path>
            </a:pathLst>
          </a:custGeom>
          <a:blipFill>
            <a:blip r:embed="rId8"/>
            <a:stretch>
              <a:fillRect/>
            </a:stretch>
          </a:blipFill>
        </p:spPr>
      </p:sp>
      <p:grpSp>
        <p:nvGrpSpPr>
          <p:cNvPr id="23" name="Group 23"/>
          <p:cNvGrpSpPr/>
          <p:nvPr/>
        </p:nvGrpSpPr>
        <p:grpSpPr>
          <a:xfrm>
            <a:off x="702337" y="9286343"/>
            <a:ext cx="22998930" cy="3050812"/>
            <a:chOff x="0" y="0"/>
            <a:chExt cx="1923528" cy="255156"/>
          </a:xfrm>
        </p:grpSpPr>
        <p:sp>
          <p:nvSpPr>
            <p:cNvPr id="24" name="Freeform 24"/>
            <p:cNvSpPr/>
            <p:nvPr/>
          </p:nvSpPr>
          <p:spPr>
            <a:xfrm>
              <a:off x="0" y="0"/>
              <a:ext cx="1923528" cy="255156"/>
            </a:xfrm>
            <a:custGeom>
              <a:avLst/>
              <a:gdLst/>
              <a:ahLst/>
              <a:cxnLst/>
              <a:rect l="l" t="t" r="r" b="b"/>
              <a:pathLst>
                <a:path w="1923528" h="255156">
                  <a:moveTo>
                    <a:pt x="27940" y="0"/>
                  </a:moveTo>
                  <a:lnTo>
                    <a:pt x="1895588" y="0"/>
                  </a:lnTo>
                  <a:cubicBezTo>
                    <a:pt x="1911019" y="0"/>
                    <a:pt x="1923528" y="12509"/>
                    <a:pt x="1923528" y="27940"/>
                  </a:cubicBezTo>
                  <a:lnTo>
                    <a:pt x="1923528" y="227217"/>
                  </a:lnTo>
                  <a:cubicBezTo>
                    <a:pt x="1923528" y="234627"/>
                    <a:pt x="1920584" y="241733"/>
                    <a:pt x="1915345" y="246973"/>
                  </a:cubicBezTo>
                  <a:cubicBezTo>
                    <a:pt x="1910105" y="252213"/>
                    <a:pt x="1902998" y="255156"/>
                    <a:pt x="1895588" y="255156"/>
                  </a:cubicBezTo>
                  <a:lnTo>
                    <a:pt x="27940" y="255156"/>
                  </a:lnTo>
                  <a:cubicBezTo>
                    <a:pt x="20530" y="255156"/>
                    <a:pt x="13423" y="252213"/>
                    <a:pt x="8183" y="246973"/>
                  </a:cubicBezTo>
                  <a:cubicBezTo>
                    <a:pt x="2944" y="241733"/>
                    <a:pt x="0" y="234627"/>
                    <a:pt x="0" y="227217"/>
                  </a:cubicBezTo>
                  <a:lnTo>
                    <a:pt x="0" y="27940"/>
                  </a:lnTo>
                  <a:cubicBezTo>
                    <a:pt x="0" y="20530"/>
                    <a:pt x="2944" y="13423"/>
                    <a:pt x="8183" y="8183"/>
                  </a:cubicBezTo>
                  <a:cubicBezTo>
                    <a:pt x="13423" y="2944"/>
                    <a:pt x="20530" y="0"/>
                    <a:pt x="27940" y="0"/>
                  </a:cubicBezTo>
                  <a:close/>
                </a:path>
              </a:pathLst>
            </a:custGeom>
            <a:ln w="38100" cap="rnd">
              <a:solidFill>
                <a:srgbClr val="000000"/>
              </a:solidFill>
              <a:prstDash val="lgDash"/>
              <a:round/>
            </a:ln>
          </p:spPr>
        </p:sp>
        <p:sp>
          <p:nvSpPr>
            <p:cNvPr id="25" name="TextBox 25"/>
            <p:cNvSpPr txBox="1"/>
            <p:nvPr/>
          </p:nvSpPr>
          <p:spPr>
            <a:xfrm>
              <a:off x="0" y="-28575"/>
              <a:ext cx="1923528" cy="283731"/>
            </a:xfrm>
            <a:prstGeom prst="rect">
              <a:avLst/>
            </a:prstGeom>
          </p:spPr>
          <p:txBody>
            <a:bodyPr lIns="50800" tIns="50800" rIns="50800" bIns="50800" rtlCol="0" anchor="ctr"/>
            <a:lstStyle/>
            <a:p>
              <a:pPr algn="ctr">
                <a:lnSpc>
                  <a:spcPts val="7200"/>
                </a:lnSpc>
              </a:pPr>
              <a:endParaRPr/>
            </a:p>
          </p:txBody>
        </p:sp>
      </p:grpSp>
      <p:grpSp>
        <p:nvGrpSpPr>
          <p:cNvPr id="26" name="Group 26"/>
          <p:cNvGrpSpPr/>
          <p:nvPr/>
        </p:nvGrpSpPr>
        <p:grpSpPr>
          <a:xfrm>
            <a:off x="702337" y="12746730"/>
            <a:ext cx="14313359" cy="4006987"/>
            <a:chOff x="0" y="0"/>
            <a:chExt cx="1197105" cy="335126"/>
          </a:xfrm>
        </p:grpSpPr>
        <p:sp>
          <p:nvSpPr>
            <p:cNvPr id="27" name="Freeform 27"/>
            <p:cNvSpPr/>
            <p:nvPr/>
          </p:nvSpPr>
          <p:spPr>
            <a:xfrm>
              <a:off x="0" y="0"/>
              <a:ext cx="1197105" cy="335126"/>
            </a:xfrm>
            <a:custGeom>
              <a:avLst/>
              <a:gdLst/>
              <a:ahLst/>
              <a:cxnLst/>
              <a:rect l="l" t="t" r="r" b="b"/>
              <a:pathLst>
                <a:path w="1197105" h="335126">
                  <a:moveTo>
                    <a:pt x="44894" y="0"/>
                  </a:moveTo>
                  <a:lnTo>
                    <a:pt x="1152212" y="0"/>
                  </a:lnTo>
                  <a:cubicBezTo>
                    <a:pt x="1164118" y="0"/>
                    <a:pt x="1175537" y="4730"/>
                    <a:pt x="1183956" y="13149"/>
                  </a:cubicBezTo>
                  <a:cubicBezTo>
                    <a:pt x="1192376" y="21568"/>
                    <a:pt x="1197105" y="32987"/>
                    <a:pt x="1197105" y="44894"/>
                  </a:cubicBezTo>
                  <a:lnTo>
                    <a:pt x="1197105" y="290233"/>
                  </a:lnTo>
                  <a:cubicBezTo>
                    <a:pt x="1197105" y="315027"/>
                    <a:pt x="1177006" y="335126"/>
                    <a:pt x="1152212" y="335126"/>
                  </a:cubicBezTo>
                  <a:lnTo>
                    <a:pt x="44894" y="335126"/>
                  </a:lnTo>
                  <a:cubicBezTo>
                    <a:pt x="20100" y="335126"/>
                    <a:pt x="0" y="315027"/>
                    <a:pt x="0" y="290233"/>
                  </a:cubicBezTo>
                  <a:lnTo>
                    <a:pt x="0" y="44894"/>
                  </a:lnTo>
                  <a:cubicBezTo>
                    <a:pt x="0" y="20100"/>
                    <a:pt x="20100" y="0"/>
                    <a:pt x="44894" y="0"/>
                  </a:cubicBezTo>
                  <a:close/>
                </a:path>
              </a:pathLst>
            </a:custGeom>
            <a:ln w="38100" cap="rnd">
              <a:solidFill>
                <a:srgbClr val="000000"/>
              </a:solidFill>
              <a:prstDash val="lgDash"/>
              <a:round/>
            </a:ln>
          </p:spPr>
        </p:sp>
        <p:sp>
          <p:nvSpPr>
            <p:cNvPr id="28" name="TextBox 28"/>
            <p:cNvSpPr txBox="1"/>
            <p:nvPr/>
          </p:nvSpPr>
          <p:spPr>
            <a:xfrm>
              <a:off x="0" y="-28575"/>
              <a:ext cx="1197105" cy="363701"/>
            </a:xfrm>
            <a:prstGeom prst="rect">
              <a:avLst/>
            </a:prstGeom>
          </p:spPr>
          <p:txBody>
            <a:bodyPr lIns="50800" tIns="50800" rIns="50800" bIns="50800" rtlCol="0" anchor="ctr"/>
            <a:lstStyle/>
            <a:p>
              <a:pPr algn="ctr">
                <a:lnSpc>
                  <a:spcPts val="7200"/>
                </a:lnSpc>
              </a:pPr>
              <a:endParaRPr/>
            </a:p>
          </p:txBody>
        </p:sp>
      </p:grpSp>
      <p:grpSp>
        <p:nvGrpSpPr>
          <p:cNvPr id="29" name="Group 29"/>
          <p:cNvGrpSpPr/>
          <p:nvPr/>
        </p:nvGrpSpPr>
        <p:grpSpPr>
          <a:xfrm>
            <a:off x="17181767" y="12684844"/>
            <a:ext cx="14625668" cy="4068873"/>
            <a:chOff x="0" y="0"/>
            <a:chExt cx="1223225" cy="340302"/>
          </a:xfrm>
        </p:grpSpPr>
        <p:sp>
          <p:nvSpPr>
            <p:cNvPr id="30" name="Freeform 30"/>
            <p:cNvSpPr/>
            <p:nvPr/>
          </p:nvSpPr>
          <p:spPr>
            <a:xfrm>
              <a:off x="0" y="0"/>
              <a:ext cx="1223226" cy="340302"/>
            </a:xfrm>
            <a:custGeom>
              <a:avLst/>
              <a:gdLst/>
              <a:ahLst/>
              <a:cxnLst/>
              <a:rect l="l" t="t" r="r" b="b"/>
              <a:pathLst>
                <a:path w="1223226" h="340302">
                  <a:moveTo>
                    <a:pt x="43935" y="0"/>
                  </a:moveTo>
                  <a:lnTo>
                    <a:pt x="1179291" y="0"/>
                  </a:lnTo>
                  <a:cubicBezTo>
                    <a:pt x="1190943" y="0"/>
                    <a:pt x="1202118" y="4629"/>
                    <a:pt x="1210357" y="12868"/>
                  </a:cubicBezTo>
                  <a:cubicBezTo>
                    <a:pt x="1218597" y="21108"/>
                    <a:pt x="1223226" y="32283"/>
                    <a:pt x="1223226" y="43935"/>
                  </a:cubicBezTo>
                  <a:lnTo>
                    <a:pt x="1223226" y="296367"/>
                  </a:lnTo>
                  <a:cubicBezTo>
                    <a:pt x="1223226" y="320632"/>
                    <a:pt x="1203555" y="340302"/>
                    <a:pt x="1179291" y="340302"/>
                  </a:cubicBezTo>
                  <a:lnTo>
                    <a:pt x="43935" y="340302"/>
                  </a:lnTo>
                  <a:cubicBezTo>
                    <a:pt x="19670" y="340302"/>
                    <a:pt x="0" y="320632"/>
                    <a:pt x="0" y="296367"/>
                  </a:cubicBezTo>
                  <a:lnTo>
                    <a:pt x="0" y="43935"/>
                  </a:lnTo>
                  <a:cubicBezTo>
                    <a:pt x="0" y="19670"/>
                    <a:pt x="19670" y="0"/>
                    <a:pt x="43935" y="0"/>
                  </a:cubicBezTo>
                  <a:close/>
                </a:path>
              </a:pathLst>
            </a:custGeom>
            <a:ln w="38100" cap="rnd">
              <a:solidFill>
                <a:srgbClr val="000000"/>
              </a:solidFill>
              <a:prstDash val="lgDash"/>
              <a:round/>
            </a:ln>
          </p:spPr>
        </p:sp>
        <p:sp>
          <p:nvSpPr>
            <p:cNvPr id="31" name="TextBox 31"/>
            <p:cNvSpPr txBox="1"/>
            <p:nvPr/>
          </p:nvSpPr>
          <p:spPr>
            <a:xfrm>
              <a:off x="0" y="-28575"/>
              <a:ext cx="1223225" cy="368877"/>
            </a:xfrm>
            <a:prstGeom prst="rect">
              <a:avLst/>
            </a:prstGeom>
          </p:spPr>
          <p:txBody>
            <a:bodyPr lIns="50800" tIns="50800" rIns="50800" bIns="50800" rtlCol="0" anchor="ctr"/>
            <a:lstStyle/>
            <a:p>
              <a:pPr algn="ctr">
                <a:lnSpc>
                  <a:spcPts val="7200"/>
                </a:lnSpc>
              </a:pPr>
              <a:endParaRPr/>
            </a:p>
          </p:txBody>
        </p:sp>
      </p:grpSp>
      <p:grpSp>
        <p:nvGrpSpPr>
          <p:cNvPr id="32" name="Group 32"/>
          <p:cNvGrpSpPr/>
          <p:nvPr/>
        </p:nvGrpSpPr>
        <p:grpSpPr>
          <a:xfrm>
            <a:off x="14213692" y="12356205"/>
            <a:ext cx="4530862" cy="4530862"/>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5C29"/>
            </a:solidFill>
          </p:spPr>
        </p:sp>
        <p:sp>
          <p:nvSpPr>
            <p:cNvPr id="34" name="TextBox 34"/>
            <p:cNvSpPr txBox="1"/>
            <p:nvPr/>
          </p:nvSpPr>
          <p:spPr>
            <a:xfrm>
              <a:off x="76200" y="57150"/>
              <a:ext cx="660400" cy="679450"/>
            </a:xfrm>
            <a:prstGeom prst="rect">
              <a:avLst/>
            </a:prstGeom>
          </p:spPr>
          <p:txBody>
            <a:bodyPr lIns="24508" tIns="24508" rIns="24508" bIns="24508" rtlCol="0" anchor="ctr"/>
            <a:lstStyle/>
            <a:p>
              <a:pPr algn="ctr">
                <a:lnSpc>
                  <a:spcPts val="7199"/>
                </a:lnSpc>
              </a:pPr>
              <a:endParaRPr/>
            </a:p>
          </p:txBody>
        </p:sp>
      </p:grpSp>
      <p:grpSp>
        <p:nvGrpSpPr>
          <p:cNvPr id="35" name="Group 35"/>
          <p:cNvGrpSpPr/>
          <p:nvPr/>
        </p:nvGrpSpPr>
        <p:grpSpPr>
          <a:xfrm>
            <a:off x="14266012" y="12408525"/>
            <a:ext cx="4426222" cy="4426222"/>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19313" r="-14020"/>
              </a:stretch>
            </a:blipFill>
          </p:spPr>
        </p:sp>
      </p:grpSp>
      <p:grpSp>
        <p:nvGrpSpPr>
          <p:cNvPr id="37" name="Group 37"/>
          <p:cNvGrpSpPr/>
          <p:nvPr/>
        </p:nvGrpSpPr>
        <p:grpSpPr>
          <a:xfrm>
            <a:off x="534483" y="17043686"/>
            <a:ext cx="8316697" cy="5775008"/>
            <a:chOff x="0" y="0"/>
            <a:chExt cx="695571" cy="482996"/>
          </a:xfrm>
        </p:grpSpPr>
        <p:sp>
          <p:nvSpPr>
            <p:cNvPr id="38" name="Freeform 38"/>
            <p:cNvSpPr/>
            <p:nvPr/>
          </p:nvSpPr>
          <p:spPr>
            <a:xfrm>
              <a:off x="0" y="0"/>
              <a:ext cx="695571" cy="482996"/>
            </a:xfrm>
            <a:custGeom>
              <a:avLst/>
              <a:gdLst/>
              <a:ahLst/>
              <a:cxnLst/>
              <a:rect l="l" t="t" r="r" b="b"/>
              <a:pathLst>
                <a:path w="695571" h="482996">
                  <a:moveTo>
                    <a:pt x="148011" y="0"/>
                  </a:moveTo>
                  <a:lnTo>
                    <a:pt x="547560" y="0"/>
                  </a:lnTo>
                  <a:cubicBezTo>
                    <a:pt x="586815" y="0"/>
                    <a:pt x="624462" y="15594"/>
                    <a:pt x="652220" y="43352"/>
                  </a:cubicBezTo>
                  <a:cubicBezTo>
                    <a:pt x="679977" y="71109"/>
                    <a:pt x="695571" y="108756"/>
                    <a:pt x="695571" y="148011"/>
                  </a:cubicBezTo>
                  <a:lnTo>
                    <a:pt x="695571" y="334985"/>
                  </a:lnTo>
                  <a:cubicBezTo>
                    <a:pt x="695571" y="374240"/>
                    <a:pt x="679977" y="411887"/>
                    <a:pt x="652220" y="439644"/>
                  </a:cubicBezTo>
                  <a:cubicBezTo>
                    <a:pt x="624462" y="467402"/>
                    <a:pt x="586815" y="482996"/>
                    <a:pt x="547560" y="482996"/>
                  </a:cubicBezTo>
                  <a:lnTo>
                    <a:pt x="148011" y="482996"/>
                  </a:lnTo>
                  <a:cubicBezTo>
                    <a:pt x="108756" y="482996"/>
                    <a:pt x="71109" y="467402"/>
                    <a:pt x="43352" y="439644"/>
                  </a:cubicBezTo>
                  <a:cubicBezTo>
                    <a:pt x="15594" y="411887"/>
                    <a:pt x="0" y="374240"/>
                    <a:pt x="0" y="334985"/>
                  </a:cubicBezTo>
                  <a:lnTo>
                    <a:pt x="0" y="148011"/>
                  </a:lnTo>
                  <a:cubicBezTo>
                    <a:pt x="0" y="108756"/>
                    <a:pt x="15594" y="71109"/>
                    <a:pt x="43352" y="43352"/>
                  </a:cubicBezTo>
                  <a:cubicBezTo>
                    <a:pt x="71109" y="15594"/>
                    <a:pt x="108756" y="0"/>
                    <a:pt x="148011" y="0"/>
                  </a:cubicBezTo>
                  <a:close/>
                </a:path>
              </a:pathLst>
            </a:custGeom>
            <a:solidFill>
              <a:srgbClr val="3F5C29"/>
            </a:solidFill>
          </p:spPr>
        </p:sp>
        <p:sp>
          <p:nvSpPr>
            <p:cNvPr id="39" name="TextBox 39"/>
            <p:cNvSpPr txBox="1"/>
            <p:nvPr/>
          </p:nvSpPr>
          <p:spPr>
            <a:xfrm>
              <a:off x="0" y="-28575"/>
              <a:ext cx="695571" cy="511571"/>
            </a:xfrm>
            <a:prstGeom prst="rect">
              <a:avLst/>
            </a:prstGeom>
          </p:spPr>
          <p:txBody>
            <a:bodyPr lIns="50800" tIns="50800" rIns="50800" bIns="50800" rtlCol="0" anchor="ctr"/>
            <a:lstStyle/>
            <a:p>
              <a:pPr algn="ctr">
                <a:lnSpc>
                  <a:spcPts val="7200"/>
                </a:lnSpc>
              </a:pPr>
              <a:endParaRPr/>
            </a:p>
          </p:txBody>
        </p:sp>
      </p:grpSp>
      <p:grpSp>
        <p:nvGrpSpPr>
          <p:cNvPr id="40" name="Group 40"/>
          <p:cNvGrpSpPr/>
          <p:nvPr/>
        </p:nvGrpSpPr>
        <p:grpSpPr>
          <a:xfrm>
            <a:off x="810501" y="17195094"/>
            <a:ext cx="7764661" cy="5408839"/>
            <a:chOff x="0" y="0"/>
            <a:chExt cx="1016682" cy="708217"/>
          </a:xfrm>
        </p:grpSpPr>
        <p:sp>
          <p:nvSpPr>
            <p:cNvPr id="41" name="Freeform 41"/>
            <p:cNvSpPr/>
            <p:nvPr/>
          </p:nvSpPr>
          <p:spPr>
            <a:xfrm>
              <a:off x="0" y="0"/>
              <a:ext cx="1016682" cy="708217"/>
            </a:xfrm>
            <a:custGeom>
              <a:avLst/>
              <a:gdLst/>
              <a:ahLst/>
              <a:cxnLst/>
              <a:rect l="l" t="t" r="r" b="b"/>
              <a:pathLst>
                <a:path w="1016682" h="708217">
                  <a:moveTo>
                    <a:pt x="158534" y="0"/>
                  </a:moveTo>
                  <a:lnTo>
                    <a:pt x="858147" y="0"/>
                  </a:lnTo>
                  <a:cubicBezTo>
                    <a:pt x="945703" y="0"/>
                    <a:pt x="1016682" y="70978"/>
                    <a:pt x="1016682" y="158534"/>
                  </a:cubicBezTo>
                  <a:lnTo>
                    <a:pt x="1016682" y="549683"/>
                  </a:lnTo>
                  <a:cubicBezTo>
                    <a:pt x="1016682" y="591729"/>
                    <a:pt x="999979" y="632053"/>
                    <a:pt x="970248" y="661784"/>
                  </a:cubicBezTo>
                  <a:cubicBezTo>
                    <a:pt x="940517" y="691515"/>
                    <a:pt x="900193" y="708217"/>
                    <a:pt x="858147" y="708217"/>
                  </a:cubicBezTo>
                  <a:lnTo>
                    <a:pt x="158534" y="708217"/>
                  </a:lnTo>
                  <a:cubicBezTo>
                    <a:pt x="70978" y="708217"/>
                    <a:pt x="0" y="637239"/>
                    <a:pt x="0" y="549683"/>
                  </a:cubicBezTo>
                  <a:lnTo>
                    <a:pt x="0" y="158534"/>
                  </a:lnTo>
                  <a:cubicBezTo>
                    <a:pt x="0" y="70978"/>
                    <a:pt x="70978" y="0"/>
                    <a:pt x="158534" y="0"/>
                  </a:cubicBezTo>
                  <a:close/>
                </a:path>
              </a:pathLst>
            </a:custGeom>
            <a:blipFill>
              <a:blip r:embed="rId10"/>
              <a:stretch>
                <a:fillRect t="-3758" b="-3758"/>
              </a:stretch>
            </a:blipFill>
          </p:spPr>
        </p:sp>
      </p:grpSp>
      <p:sp>
        <p:nvSpPr>
          <p:cNvPr id="42" name="Freeform 42"/>
          <p:cNvSpPr/>
          <p:nvPr/>
        </p:nvSpPr>
        <p:spPr>
          <a:xfrm>
            <a:off x="12053480" y="16612192"/>
            <a:ext cx="1574591" cy="1084500"/>
          </a:xfrm>
          <a:custGeom>
            <a:avLst/>
            <a:gdLst/>
            <a:ahLst/>
            <a:cxnLst/>
            <a:rect l="l" t="t" r="r" b="b"/>
            <a:pathLst>
              <a:path w="1574591" h="1084500">
                <a:moveTo>
                  <a:pt x="0" y="0"/>
                </a:moveTo>
                <a:lnTo>
                  <a:pt x="1574591" y="0"/>
                </a:lnTo>
                <a:lnTo>
                  <a:pt x="1574591" y="1084500"/>
                </a:lnTo>
                <a:lnTo>
                  <a:pt x="0" y="1084500"/>
                </a:lnTo>
                <a:lnTo>
                  <a:pt x="0" y="0"/>
                </a:lnTo>
                <a:close/>
              </a:path>
            </a:pathLst>
          </a:custGeom>
          <a:blipFill>
            <a:blip r:embed="rId11"/>
            <a:stretch>
              <a:fillRect/>
            </a:stretch>
          </a:blipFill>
        </p:spPr>
      </p:sp>
      <p:sp>
        <p:nvSpPr>
          <p:cNvPr id="43" name="Freeform 43"/>
          <p:cNvSpPr/>
          <p:nvPr/>
        </p:nvSpPr>
        <p:spPr>
          <a:xfrm rot="445509">
            <a:off x="-572561" y="4894364"/>
            <a:ext cx="4814669" cy="8588970"/>
          </a:xfrm>
          <a:custGeom>
            <a:avLst/>
            <a:gdLst/>
            <a:ahLst/>
            <a:cxnLst/>
            <a:rect l="l" t="t" r="r" b="b"/>
            <a:pathLst>
              <a:path w="4814669" h="8588970">
                <a:moveTo>
                  <a:pt x="0" y="0"/>
                </a:moveTo>
                <a:lnTo>
                  <a:pt x="4814669" y="0"/>
                </a:lnTo>
                <a:lnTo>
                  <a:pt x="4814669" y="8588969"/>
                </a:lnTo>
                <a:lnTo>
                  <a:pt x="0" y="8588969"/>
                </a:lnTo>
                <a:lnTo>
                  <a:pt x="0" y="0"/>
                </a:lnTo>
                <a:close/>
              </a:path>
            </a:pathLst>
          </a:custGeom>
          <a:blipFill>
            <a:blip r:embed="rId12">
              <a:alphaModFix amt="50000"/>
            </a:blip>
            <a:stretch>
              <a:fillRect l="-60756"/>
            </a:stretch>
          </a:blipFill>
        </p:spPr>
      </p:sp>
      <p:sp>
        <p:nvSpPr>
          <p:cNvPr id="44" name="Freeform 44"/>
          <p:cNvSpPr/>
          <p:nvPr/>
        </p:nvSpPr>
        <p:spPr>
          <a:xfrm>
            <a:off x="729989" y="24158164"/>
            <a:ext cx="10169568" cy="8712821"/>
          </a:xfrm>
          <a:custGeom>
            <a:avLst/>
            <a:gdLst/>
            <a:ahLst/>
            <a:cxnLst/>
            <a:rect l="l" t="t" r="r" b="b"/>
            <a:pathLst>
              <a:path w="10169568" h="8712821">
                <a:moveTo>
                  <a:pt x="0" y="0"/>
                </a:moveTo>
                <a:lnTo>
                  <a:pt x="10169568" y="0"/>
                </a:lnTo>
                <a:lnTo>
                  <a:pt x="10169568" y="8712822"/>
                </a:lnTo>
                <a:lnTo>
                  <a:pt x="0" y="8712822"/>
                </a:lnTo>
                <a:lnTo>
                  <a:pt x="0" y="0"/>
                </a:lnTo>
                <a:close/>
              </a:path>
            </a:pathLst>
          </a:custGeom>
          <a:blipFill>
            <a:blip r:embed="rId13"/>
            <a:stretch>
              <a:fillRect l="-7497" r="-8224" b="-3160"/>
            </a:stretch>
          </a:blipFill>
        </p:spPr>
      </p:sp>
      <p:sp>
        <p:nvSpPr>
          <p:cNvPr id="45" name="Freeform 45"/>
          <p:cNvSpPr/>
          <p:nvPr/>
        </p:nvSpPr>
        <p:spPr>
          <a:xfrm>
            <a:off x="18905447" y="22351793"/>
            <a:ext cx="12962935" cy="6634573"/>
          </a:xfrm>
          <a:custGeom>
            <a:avLst/>
            <a:gdLst/>
            <a:ahLst/>
            <a:cxnLst/>
            <a:rect l="l" t="t" r="r" b="b"/>
            <a:pathLst>
              <a:path w="12962935" h="6634573">
                <a:moveTo>
                  <a:pt x="0" y="0"/>
                </a:moveTo>
                <a:lnTo>
                  <a:pt x="12962935" y="0"/>
                </a:lnTo>
                <a:lnTo>
                  <a:pt x="12962935" y="6634573"/>
                </a:lnTo>
                <a:lnTo>
                  <a:pt x="0" y="6634573"/>
                </a:lnTo>
                <a:lnTo>
                  <a:pt x="0" y="0"/>
                </a:lnTo>
                <a:close/>
              </a:path>
            </a:pathLst>
          </a:custGeom>
          <a:blipFill>
            <a:blip r:embed="rId14"/>
            <a:stretch>
              <a:fillRect/>
            </a:stretch>
          </a:blipFill>
        </p:spPr>
      </p:sp>
      <p:sp>
        <p:nvSpPr>
          <p:cNvPr id="46" name="TextBox 46"/>
          <p:cNvSpPr txBox="1"/>
          <p:nvPr/>
        </p:nvSpPr>
        <p:spPr>
          <a:xfrm>
            <a:off x="11060232" y="30744272"/>
            <a:ext cx="20808150" cy="1971675"/>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Concentrația de 0,5 mM a avut un efect inhibitor, ducând la o reactivitate redusă și la apariția necrozei, în timp ce concentrația de 0,1 mM a promovat un răspuns morfogenetic echilibrat, în special în explantele apicale. Concentrațiile mai mici (0,01–0,05 mM) au menținut o reactivitate ridicată, deși cu o variabilitate mai mare în explantele internodale. </a:t>
            </a:r>
          </a:p>
        </p:txBody>
      </p:sp>
      <p:grpSp>
        <p:nvGrpSpPr>
          <p:cNvPr id="47" name="Group 47"/>
          <p:cNvGrpSpPr/>
          <p:nvPr/>
        </p:nvGrpSpPr>
        <p:grpSpPr>
          <a:xfrm>
            <a:off x="702337" y="34314456"/>
            <a:ext cx="30992499" cy="4722895"/>
            <a:chOff x="0" y="0"/>
            <a:chExt cx="2592074" cy="395002"/>
          </a:xfrm>
        </p:grpSpPr>
        <p:sp>
          <p:nvSpPr>
            <p:cNvPr id="48" name="Freeform 48"/>
            <p:cNvSpPr/>
            <p:nvPr/>
          </p:nvSpPr>
          <p:spPr>
            <a:xfrm>
              <a:off x="0" y="0"/>
              <a:ext cx="2592074" cy="395002"/>
            </a:xfrm>
            <a:custGeom>
              <a:avLst/>
              <a:gdLst/>
              <a:ahLst/>
              <a:cxnLst/>
              <a:rect l="l" t="t" r="r" b="b"/>
              <a:pathLst>
                <a:path w="2592074" h="395002">
                  <a:moveTo>
                    <a:pt x="20733" y="0"/>
                  </a:moveTo>
                  <a:lnTo>
                    <a:pt x="2571341" y="0"/>
                  </a:lnTo>
                  <a:cubicBezTo>
                    <a:pt x="2576840" y="0"/>
                    <a:pt x="2582113" y="2184"/>
                    <a:pt x="2586001" y="6073"/>
                  </a:cubicBezTo>
                  <a:cubicBezTo>
                    <a:pt x="2589890" y="9961"/>
                    <a:pt x="2592074" y="15235"/>
                    <a:pt x="2592074" y="20733"/>
                  </a:cubicBezTo>
                  <a:lnTo>
                    <a:pt x="2592074" y="374268"/>
                  </a:lnTo>
                  <a:cubicBezTo>
                    <a:pt x="2592074" y="385719"/>
                    <a:pt x="2582792" y="395002"/>
                    <a:pt x="2571341" y="395002"/>
                  </a:cubicBezTo>
                  <a:lnTo>
                    <a:pt x="20733" y="395002"/>
                  </a:lnTo>
                  <a:cubicBezTo>
                    <a:pt x="15235" y="395002"/>
                    <a:pt x="9961" y="392817"/>
                    <a:pt x="6073" y="388929"/>
                  </a:cubicBezTo>
                  <a:cubicBezTo>
                    <a:pt x="2184" y="385041"/>
                    <a:pt x="0" y="379767"/>
                    <a:pt x="0" y="374268"/>
                  </a:cubicBezTo>
                  <a:lnTo>
                    <a:pt x="0" y="20733"/>
                  </a:lnTo>
                  <a:cubicBezTo>
                    <a:pt x="0" y="15235"/>
                    <a:pt x="2184" y="9961"/>
                    <a:pt x="6073" y="6073"/>
                  </a:cubicBezTo>
                  <a:cubicBezTo>
                    <a:pt x="9961" y="2184"/>
                    <a:pt x="15235" y="0"/>
                    <a:pt x="20733" y="0"/>
                  </a:cubicBezTo>
                  <a:close/>
                </a:path>
              </a:pathLst>
            </a:custGeom>
            <a:ln w="38100" cap="rnd">
              <a:solidFill>
                <a:srgbClr val="000000"/>
              </a:solidFill>
              <a:prstDash val="lgDash"/>
              <a:round/>
            </a:ln>
          </p:spPr>
        </p:sp>
        <p:sp>
          <p:nvSpPr>
            <p:cNvPr id="49" name="TextBox 49"/>
            <p:cNvSpPr txBox="1"/>
            <p:nvPr/>
          </p:nvSpPr>
          <p:spPr>
            <a:xfrm>
              <a:off x="0" y="-28575"/>
              <a:ext cx="2592074" cy="423577"/>
            </a:xfrm>
            <a:prstGeom prst="rect">
              <a:avLst/>
            </a:prstGeom>
          </p:spPr>
          <p:txBody>
            <a:bodyPr lIns="50800" tIns="50800" rIns="50800" bIns="50800" rtlCol="0" anchor="ctr"/>
            <a:lstStyle/>
            <a:p>
              <a:pPr algn="ctr">
                <a:lnSpc>
                  <a:spcPts val="7200"/>
                </a:lnSpc>
              </a:pPr>
              <a:endParaRPr/>
            </a:p>
          </p:txBody>
        </p:sp>
      </p:grpSp>
      <p:grpSp>
        <p:nvGrpSpPr>
          <p:cNvPr id="50" name="Group 50"/>
          <p:cNvGrpSpPr/>
          <p:nvPr/>
        </p:nvGrpSpPr>
        <p:grpSpPr>
          <a:xfrm>
            <a:off x="6455442" y="33000006"/>
            <a:ext cx="25291046" cy="1200150"/>
            <a:chOff x="0" y="0"/>
            <a:chExt cx="2138961" cy="100375"/>
          </a:xfrm>
        </p:grpSpPr>
        <p:sp>
          <p:nvSpPr>
            <p:cNvPr id="51" name="Freeform 51"/>
            <p:cNvSpPr/>
            <p:nvPr/>
          </p:nvSpPr>
          <p:spPr>
            <a:xfrm>
              <a:off x="0" y="0"/>
              <a:ext cx="2138961" cy="100375"/>
            </a:xfrm>
            <a:custGeom>
              <a:avLst/>
              <a:gdLst/>
              <a:ahLst/>
              <a:cxnLst/>
              <a:rect l="l" t="t" r="r" b="b"/>
              <a:pathLst>
                <a:path w="2138961" h="100375">
                  <a:moveTo>
                    <a:pt x="25126" y="0"/>
                  </a:moveTo>
                  <a:lnTo>
                    <a:pt x="2113836" y="0"/>
                  </a:lnTo>
                  <a:cubicBezTo>
                    <a:pt x="2120499" y="0"/>
                    <a:pt x="2126890" y="2647"/>
                    <a:pt x="2131602" y="7359"/>
                  </a:cubicBezTo>
                  <a:cubicBezTo>
                    <a:pt x="2136314" y="12071"/>
                    <a:pt x="2138961" y="18462"/>
                    <a:pt x="2138961" y="25126"/>
                  </a:cubicBezTo>
                  <a:lnTo>
                    <a:pt x="2138961" y="75250"/>
                  </a:lnTo>
                  <a:cubicBezTo>
                    <a:pt x="2138961" y="81913"/>
                    <a:pt x="2136314" y="88304"/>
                    <a:pt x="2131602" y="93016"/>
                  </a:cubicBezTo>
                  <a:cubicBezTo>
                    <a:pt x="2126890" y="97728"/>
                    <a:pt x="2120499" y="100375"/>
                    <a:pt x="2113836" y="100375"/>
                  </a:cubicBezTo>
                  <a:lnTo>
                    <a:pt x="25126" y="100375"/>
                  </a:lnTo>
                  <a:cubicBezTo>
                    <a:pt x="18462" y="100375"/>
                    <a:pt x="12071" y="97728"/>
                    <a:pt x="7359" y="93016"/>
                  </a:cubicBezTo>
                  <a:cubicBezTo>
                    <a:pt x="2647" y="88304"/>
                    <a:pt x="0" y="81913"/>
                    <a:pt x="0" y="75250"/>
                  </a:cubicBezTo>
                  <a:lnTo>
                    <a:pt x="0" y="25126"/>
                  </a:lnTo>
                  <a:cubicBezTo>
                    <a:pt x="0" y="18462"/>
                    <a:pt x="2647" y="12071"/>
                    <a:pt x="7359" y="7359"/>
                  </a:cubicBezTo>
                  <a:cubicBezTo>
                    <a:pt x="12071" y="2647"/>
                    <a:pt x="18462" y="0"/>
                    <a:pt x="25126" y="0"/>
                  </a:cubicBezTo>
                  <a:close/>
                </a:path>
              </a:pathLst>
            </a:custGeom>
            <a:ln w="38100" cap="rnd">
              <a:solidFill>
                <a:srgbClr val="000000"/>
              </a:solidFill>
              <a:prstDash val="lgDash"/>
              <a:round/>
            </a:ln>
          </p:spPr>
        </p:sp>
        <p:sp>
          <p:nvSpPr>
            <p:cNvPr id="52" name="TextBox 52"/>
            <p:cNvSpPr txBox="1"/>
            <p:nvPr/>
          </p:nvSpPr>
          <p:spPr>
            <a:xfrm>
              <a:off x="0" y="-28575"/>
              <a:ext cx="2138961" cy="128950"/>
            </a:xfrm>
            <a:prstGeom prst="rect">
              <a:avLst/>
            </a:prstGeom>
          </p:spPr>
          <p:txBody>
            <a:bodyPr lIns="50800" tIns="50800" rIns="50800" bIns="50800" rtlCol="0" anchor="ctr"/>
            <a:lstStyle/>
            <a:p>
              <a:pPr algn="ctr">
                <a:lnSpc>
                  <a:spcPts val="7200"/>
                </a:lnSpc>
              </a:pPr>
              <a:endParaRPr/>
            </a:p>
          </p:txBody>
        </p:sp>
      </p:grpSp>
      <p:sp>
        <p:nvSpPr>
          <p:cNvPr id="53" name="Freeform 53"/>
          <p:cNvSpPr/>
          <p:nvPr/>
        </p:nvSpPr>
        <p:spPr>
          <a:xfrm>
            <a:off x="701333" y="33104781"/>
            <a:ext cx="1574591" cy="1084500"/>
          </a:xfrm>
          <a:custGeom>
            <a:avLst/>
            <a:gdLst/>
            <a:ahLst/>
            <a:cxnLst/>
            <a:rect l="l" t="t" r="r" b="b"/>
            <a:pathLst>
              <a:path w="1574591" h="1084500">
                <a:moveTo>
                  <a:pt x="0" y="0"/>
                </a:moveTo>
                <a:lnTo>
                  <a:pt x="1574591" y="0"/>
                </a:lnTo>
                <a:lnTo>
                  <a:pt x="1574591" y="1084499"/>
                </a:lnTo>
                <a:lnTo>
                  <a:pt x="0" y="1084499"/>
                </a:lnTo>
                <a:lnTo>
                  <a:pt x="0" y="0"/>
                </a:lnTo>
                <a:close/>
              </a:path>
            </a:pathLst>
          </a:custGeom>
          <a:blipFill>
            <a:blip r:embed="rId11"/>
            <a:stretch>
              <a:fillRect/>
            </a:stretch>
          </a:blipFill>
        </p:spPr>
      </p:sp>
      <p:sp>
        <p:nvSpPr>
          <p:cNvPr id="54" name="Freeform 54"/>
          <p:cNvSpPr/>
          <p:nvPr/>
        </p:nvSpPr>
        <p:spPr>
          <a:xfrm>
            <a:off x="10899557" y="24163359"/>
            <a:ext cx="8057298" cy="5047388"/>
          </a:xfrm>
          <a:custGeom>
            <a:avLst/>
            <a:gdLst/>
            <a:ahLst/>
            <a:cxnLst/>
            <a:rect l="l" t="t" r="r" b="b"/>
            <a:pathLst>
              <a:path w="8057298" h="5047388">
                <a:moveTo>
                  <a:pt x="0" y="0"/>
                </a:moveTo>
                <a:lnTo>
                  <a:pt x="8057298" y="0"/>
                </a:lnTo>
                <a:lnTo>
                  <a:pt x="8057298" y="5047388"/>
                </a:lnTo>
                <a:lnTo>
                  <a:pt x="0" y="5047388"/>
                </a:lnTo>
                <a:lnTo>
                  <a:pt x="0" y="0"/>
                </a:lnTo>
                <a:close/>
              </a:path>
            </a:pathLst>
          </a:custGeom>
          <a:blipFill>
            <a:blip r:embed="rId15"/>
            <a:stretch>
              <a:fillRect/>
            </a:stretch>
          </a:blipFill>
        </p:spPr>
      </p:sp>
      <p:grpSp>
        <p:nvGrpSpPr>
          <p:cNvPr id="55" name="Group 55"/>
          <p:cNvGrpSpPr/>
          <p:nvPr/>
        </p:nvGrpSpPr>
        <p:grpSpPr>
          <a:xfrm>
            <a:off x="26190957" y="34571631"/>
            <a:ext cx="5046455" cy="4248480"/>
            <a:chOff x="0" y="0"/>
            <a:chExt cx="861561" cy="725326"/>
          </a:xfrm>
        </p:grpSpPr>
        <p:sp>
          <p:nvSpPr>
            <p:cNvPr id="56" name="Freeform 56"/>
            <p:cNvSpPr/>
            <p:nvPr/>
          </p:nvSpPr>
          <p:spPr>
            <a:xfrm>
              <a:off x="0" y="0"/>
              <a:ext cx="861561" cy="725325"/>
            </a:xfrm>
            <a:custGeom>
              <a:avLst/>
              <a:gdLst/>
              <a:ahLst/>
              <a:cxnLst/>
              <a:rect l="l" t="t" r="r" b="b"/>
              <a:pathLst>
                <a:path w="861561" h="725325">
                  <a:moveTo>
                    <a:pt x="115060" y="0"/>
                  </a:moveTo>
                  <a:lnTo>
                    <a:pt x="746501" y="0"/>
                  </a:lnTo>
                  <a:cubicBezTo>
                    <a:pt x="810047" y="0"/>
                    <a:pt x="861561" y="51514"/>
                    <a:pt x="861561" y="115060"/>
                  </a:cubicBezTo>
                  <a:lnTo>
                    <a:pt x="861561" y="610266"/>
                  </a:lnTo>
                  <a:cubicBezTo>
                    <a:pt x="861561" y="673811"/>
                    <a:pt x="810047" y="725325"/>
                    <a:pt x="746501" y="725325"/>
                  </a:cubicBezTo>
                  <a:lnTo>
                    <a:pt x="115060" y="725325"/>
                  </a:lnTo>
                  <a:cubicBezTo>
                    <a:pt x="51514" y="725325"/>
                    <a:pt x="0" y="673811"/>
                    <a:pt x="0" y="610266"/>
                  </a:cubicBezTo>
                  <a:lnTo>
                    <a:pt x="0" y="115060"/>
                  </a:lnTo>
                  <a:cubicBezTo>
                    <a:pt x="0" y="51514"/>
                    <a:pt x="51514" y="0"/>
                    <a:pt x="115060" y="0"/>
                  </a:cubicBezTo>
                  <a:close/>
                </a:path>
              </a:pathLst>
            </a:custGeom>
            <a:blipFill>
              <a:blip r:embed="rId16"/>
              <a:stretch>
                <a:fillRect l="-24833" r="-24833"/>
              </a:stretch>
            </a:blipFill>
          </p:spPr>
        </p:sp>
      </p:grpSp>
      <p:sp>
        <p:nvSpPr>
          <p:cNvPr id="57" name="TextBox 57"/>
          <p:cNvSpPr txBox="1"/>
          <p:nvPr/>
        </p:nvSpPr>
        <p:spPr>
          <a:xfrm>
            <a:off x="2193903" y="5409105"/>
            <a:ext cx="28593964" cy="2771775"/>
          </a:xfrm>
          <a:prstGeom prst="rect">
            <a:avLst/>
          </a:prstGeom>
        </p:spPr>
        <p:txBody>
          <a:bodyPr lIns="0" tIns="0" rIns="0" bIns="0" rtlCol="0" anchor="t">
            <a:spAutoFit/>
          </a:bodyPr>
          <a:lstStyle/>
          <a:p>
            <a:pPr algn="ctr">
              <a:lnSpc>
                <a:spcPts val="7200"/>
              </a:lnSpc>
            </a:pPr>
            <a:r>
              <a:rPr lang="en-US" sz="6000" b="1">
                <a:solidFill>
                  <a:srgbClr val="000000"/>
                </a:solidFill>
                <a:latin typeface="Arial Bold"/>
                <a:ea typeface="Arial Bold"/>
                <a:cs typeface="Arial Bold"/>
                <a:sym typeface="Arial Bold"/>
              </a:rPr>
              <a:t>Impactul elicitorului metil-jasmonat asupra morfogenezei și rizogenezei la </a:t>
            </a:r>
            <a:r>
              <a:rPr lang="en-US" sz="6000" b="1" i="1">
                <a:solidFill>
                  <a:srgbClr val="000000"/>
                </a:solidFill>
                <a:latin typeface="Arial Bold Italics"/>
                <a:ea typeface="Arial Bold Italics"/>
                <a:cs typeface="Arial Bold Italics"/>
                <a:sym typeface="Arial Bold Italics"/>
              </a:rPr>
              <a:t>Ocimum basilicum</a:t>
            </a:r>
            <a:r>
              <a:rPr lang="en-US" sz="6000" b="1">
                <a:solidFill>
                  <a:srgbClr val="000000"/>
                </a:solidFill>
                <a:latin typeface="Arial Bold"/>
                <a:ea typeface="Arial Bold"/>
                <a:cs typeface="Arial Bold"/>
                <a:sym typeface="Arial Bold"/>
              </a:rPr>
              <a:t> L. în condiții „</a:t>
            </a:r>
            <a:r>
              <a:rPr lang="en-US" sz="6000" b="1" i="1">
                <a:solidFill>
                  <a:srgbClr val="000000"/>
                </a:solidFill>
                <a:latin typeface="Arial Bold Italics"/>
                <a:ea typeface="Arial Bold Italics"/>
                <a:cs typeface="Arial Bold Italics"/>
                <a:sym typeface="Arial Bold Italics"/>
              </a:rPr>
              <a:t>in vitro</a:t>
            </a:r>
            <a:r>
              <a:rPr lang="en-US" sz="6000" b="1">
                <a:solidFill>
                  <a:srgbClr val="000000"/>
                </a:solidFill>
                <a:latin typeface="Arial Bold"/>
                <a:ea typeface="Arial Bold"/>
                <a:cs typeface="Arial Bold"/>
                <a:sym typeface="Arial Bold"/>
              </a:rPr>
              <a:t>”</a:t>
            </a:r>
          </a:p>
          <a:p>
            <a:pPr algn="ctr">
              <a:lnSpc>
                <a:spcPts val="7200"/>
              </a:lnSpc>
            </a:pPr>
            <a:endParaRPr lang="en-US" sz="6000" b="1">
              <a:solidFill>
                <a:srgbClr val="000000"/>
              </a:solidFill>
              <a:latin typeface="Arial Bold"/>
              <a:ea typeface="Arial Bold"/>
              <a:cs typeface="Arial Bold"/>
              <a:sym typeface="Arial Bold"/>
            </a:endParaRPr>
          </a:p>
        </p:txBody>
      </p:sp>
      <p:sp>
        <p:nvSpPr>
          <p:cNvPr id="58" name="TextBox 58"/>
          <p:cNvSpPr txBox="1"/>
          <p:nvPr/>
        </p:nvSpPr>
        <p:spPr>
          <a:xfrm>
            <a:off x="3331645" y="7630973"/>
            <a:ext cx="28176322" cy="1114425"/>
          </a:xfrm>
          <a:prstGeom prst="rect">
            <a:avLst/>
          </a:prstGeom>
        </p:spPr>
        <p:txBody>
          <a:bodyPr lIns="0" tIns="0" rIns="0" bIns="0" rtlCol="0" anchor="t">
            <a:spAutoFit/>
          </a:bodyPr>
          <a:lstStyle/>
          <a:p>
            <a:pPr algn="r">
              <a:lnSpc>
                <a:spcPts val="4320"/>
              </a:lnSpc>
            </a:pPr>
            <a:r>
              <a:rPr lang="en-US" sz="3600" b="1">
                <a:solidFill>
                  <a:srgbClr val="000000"/>
                </a:solidFill>
                <a:latin typeface="Times New Roman Bold"/>
                <a:ea typeface="Times New Roman Bold"/>
                <a:cs typeface="Times New Roman Bold"/>
                <a:sym typeface="Times New Roman Bold"/>
              </a:rPr>
              <a:t>IGNAT Andreea-Beatrice,  CRISTEA Tina Oana, BREZEANU Petre Marian , ANTAL- TREMURICI Andreea, BĂLĂIȚĂ Claudia</a:t>
            </a:r>
          </a:p>
          <a:p>
            <a:pPr algn="r">
              <a:lnSpc>
                <a:spcPts val="4320"/>
              </a:lnSpc>
            </a:pPr>
            <a:r>
              <a:rPr lang="en-US" sz="3600">
                <a:solidFill>
                  <a:srgbClr val="000000"/>
                </a:solidFill>
                <a:latin typeface="Times New Roman"/>
                <a:ea typeface="Times New Roman"/>
                <a:cs typeface="Times New Roman"/>
                <a:sym typeface="Times New Roman"/>
              </a:rPr>
              <a:t>Staţiunea de Cercetare Dezvoltare pentru Legumicultură Bacău, România</a:t>
            </a:r>
          </a:p>
        </p:txBody>
      </p:sp>
      <p:sp>
        <p:nvSpPr>
          <p:cNvPr id="59" name="TextBox 59"/>
          <p:cNvSpPr txBox="1"/>
          <p:nvPr/>
        </p:nvSpPr>
        <p:spPr>
          <a:xfrm>
            <a:off x="1190156" y="9460336"/>
            <a:ext cx="22023292" cy="2457450"/>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Busuiocul (</a:t>
            </a:r>
            <a:r>
              <a:rPr lang="en-US" sz="3200" i="1">
                <a:solidFill>
                  <a:srgbClr val="000000"/>
                </a:solidFill>
                <a:latin typeface="Arial Italics"/>
                <a:ea typeface="Arial Italics"/>
                <a:cs typeface="Arial Italics"/>
                <a:sym typeface="Arial Italics"/>
              </a:rPr>
              <a:t>Ocimum basilicum</a:t>
            </a:r>
            <a:r>
              <a:rPr lang="en-US" sz="3200">
                <a:solidFill>
                  <a:srgbClr val="000000"/>
                </a:solidFill>
                <a:latin typeface="Arial"/>
                <a:ea typeface="Arial"/>
                <a:cs typeface="Arial"/>
                <a:sym typeface="Arial"/>
              </a:rPr>
              <a:t> L.) este o plantă aromatică folosită pe scară largă în gastronomie, farmacologie și cosmetică datorită conținutului său bogat de compuși bioactivi și uleiuri esențiale (Melo et al., 2021). Busuiocul conține peste 200 de metaboliți secundari, inclusiv linalool, eugenol, timol și camfor, cu aplicații importante în parfumuri și aromatizarea alimentelor. Culturile in vitro oferă un sistem eficient pentru studiul morfogenezei, organogenezei și dezvoltării rădăcinilor, susținând în același timp producția de metaboliți secundari valoroși (Rao și Ravishankar, 2002). </a:t>
            </a:r>
          </a:p>
        </p:txBody>
      </p:sp>
      <p:sp>
        <p:nvSpPr>
          <p:cNvPr id="60" name="TextBox 60"/>
          <p:cNvSpPr txBox="1"/>
          <p:nvPr/>
        </p:nvSpPr>
        <p:spPr>
          <a:xfrm>
            <a:off x="5318284" y="884215"/>
            <a:ext cx="21762720" cy="3686175"/>
          </a:xfrm>
          <a:prstGeom prst="rect">
            <a:avLst/>
          </a:prstGeom>
        </p:spPr>
        <p:txBody>
          <a:bodyPr lIns="0" tIns="0" rIns="0" bIns="0" rtlCol="0" anchor="t">
            <a:spAutoFit/>
          </a:bodyPr>
          <a:lstStyle/>
          <a:p>
            <a:pPr algn="ctr">
              <a:lnSpc>
                <a:spcPts val="7200"/>
              </a:lnSpc>
            </a:pPr>
            <a:r>
              <a:rPr lang="en-US" sz="6000" b="1">
                <a:solidFill>
                  <a:srgbClr val="000000"/>
                </a:solidFill>
                <a:latin typeface="Arial Bold"/>
                <a:ea typeface="Arial Bold"/>
                <a:cs typeface="Arial Bold"/>
                <a:sym typeface="Arial Bold"/>
              </a:rPr>
              <a:t>The 5th Edition of the Annual Conference</a:t>
            </a:r>
          </a:p>
          <a:p>
            <a:pPr algn="ctr">
              <a:lnSpc>
                <a:spcPts val="7200"/>
              </a:lnSpc>
            </a:pPr>
            <a:r>
              <a:rPr lang="en-US" sz="6000" b="1">
                <a:solidFill>
                  <a:srgbClr val="000000"/>
                </a:solidFill>
                <a:latin typeface="Arial Bold"/>
                <a:ea typeface="Arial Bold"/>
                <a:cs typeface="Arial Bold"/>
                <a:sym typeface="Arial Bold"/>
              </a:rPr>
              <a:t>“Romanian agricultural and forestry research: achievements and prospectives” </a:t>
            </a:r>
          </a:p>
          <a:p>
            <a:pPr algn="ctr">
              <a:lnSpc>
                <a:spcPts val="7200"/>
              </a:lnSpc>
            </a:pPr>
            <a:r>
              <a:rPr lang="en-US" sz="6000" b="1">
                <a:solidFill>
                  <a:srgbClr val="000000"/>
                </a:solidFill>
                <a:latin typeface="Arial Bold"/>
                <a:ea typeface="Arial Bold"/>
                <a:cs typeface="Arial Bold"/>
                <a:sym typeface="Arial Bold"/>
              </a:rPr>
              <a:t>May 28, 2026</a:t>
            </a:r>
          </a:p>
        </p:txBody>
      </p:sp>
      <p:sp>
        <p:nvSpPr>
          <p:cNvPr id="61" name="TextBox 61"/>
          <p:cNvSpPr txBox="1"/>
          <p:nvPr/>
        </p:nvSpPr>
        <p:spPr>
          <a:xfrm>
            <a:off x="1190156" y="8491463"/>
            <a:ext cx="4808220" cy="635498"/>
          </a:xfrm>
          <a:prstGeom prst="rect">
            <a:avLst/>
          </a:prstGeom>
        </p:spPr>
        <p:txBody>
          <a:bodyPr lIns="0" tIns="0" rIns="0" bIns="0" rtlCol="0" anchor="t">
            <a:spAutoFit/>
          </a:bodyPr>
          <a:lstStyle/>
          <a:p>
            <a:pPr algn="l">
              <a:lnSpc>
                <a:spcPts val="4800"/>
              </a:lnSpc>
            </a:pPr>
            <a:r>
              <a:rPr lang="ro-RO" sz="4000" b="1" dirty="0">
                <a:solidFill>
                  <a:srgbClr val="000000"/>
                </a:solidFill>
                <a:latin typeface="Arial Bold"/>
                <a:ea typeface="Arial Bold"/>
                <a:cs typeface="Arial Bold"/>
                <a:sym typeface="Arial Bold"/>
              </a:rPr>
              <a:t>INTRODUCERE</a:t>
            </a:r>
            <a:endParaRPr lang="en-US" sz="4000" b="1" dirty="0">
              <a:solidFill>
                <a:srgbClr val="000000"/>
              </a:solidFill>
              <a:latin typeface="Arial Bold"/>
              <a:ea typeface="Arial Bold"/>
              <a:cs typeface="Arial Bold"/>
              <a:sym typeface="Arial Bold"/>
            </a:endParaRPr>
          </a:p>
        </p:txBody>
      </p:sp>
      <p:sp>
        <p:nvSpPr>
          <p:cNvPr id="62" name="TextBox 62"/>
          <p:cNvSpPr txBox="1"/>
          <p:nvPr/>
        </p:nvSpPr>
        <p:spPr>
          <a:xfrm>
            <a:off x="1306685" y="12954592"/>
            <a:ext cx="12530855" cy="3429000"/>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Regulatorii de creștere ai plantelor, precum BAP și NAA, sunt utilizați frecvent în culturile de țesuturi, însă compușii naturali, cum este metil jasmonatul, au atras atenția datorită rolului lor în reglarea dezvoltării explantelor și a biosintezei metaboliților (Efimova et al., 2021). MeJA poate stimula formarea rădăcinilor, dezvoltarea meristemelor și acumularea metaboliților secundari, în funcție de concentrație și de tipul de explant (Singh et al., 2024).”</a:t>
            </a:r>
          </a:p>
        </p:txBody>
      </p:sp>
      <p:sp>
        <p:nvSpPr>
          <p:cNvPr id="63" name="TextBox 63"/>
          <p:cNvSpPr txBox="1"/>
          <p:nvPr/>
        </p:nvSpPr>
        <p:spPr>
          <a:xfrm>
            <a:off x="18770420" y="12715117"/>
            <a:ext cx="12706263" cy="3914775"/>
          </a:xfrm>
          <a:prstGeom prst="rect">
            <a:avLst/>
          </a:prstGeom>
        </p:spPr>
        <p:txBody>
          <a:bodyPr lIns="0" tIns="0" rIns="0" bIns="0" rtlCol="0" anchor="t">
            <a:spAutoFit/>
          </a:bodyPr>
          <a:lstStyle/>
          <a:p>
            <a:pPr algn="just">
              <a:lnSpc>
                <a:spcPts val="3840"/>
              </a:lnSpc>
            </a:pPr>
            <a:r>
              <a:rPr lang="en-US" sz="3200" dirty="0" err="1">
                <a:solidFill>
                  <a:srgbClr val="000000"/>
                </a:solidFill>
                <a:latin typeface="Arial"/>
                <a:ea typeface="Arial"/>
                <a:cs typeface="Arial"/>
                <a:sym typeface="Arial"/>
              </a:rPr>
              <a:t>În</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acest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studiu</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germinarea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semințelor</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busuioc</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cultivarea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explantelor</a:t>
            </a:r>
            <a:r>
              <a:rPr lang="en-US" sz="3200" dirty="0">
                <a:solidFill>
                  <a:srgbClr val="000000"/>
                </a:solidFill>
                <a:latin typeface="Arial"/>
                <a:ea typeface="Arial"/>
                <a:cs typeface="Arial"/>
                <a:sym typeface="Arial"/>
              </a:rPr>
              <a:t> au </a:t>
            </a:r>
            <a:r>
              <a:rPr lang="en-US" sz="3200" dirty="0" err="1">
                <a:solidFill>
                  <a:srgbClr val="000000"/>
                </a:solidFill>
                <a:latin typeface="Arial"/>
                <a:ea typeface="Arial"/>
                <a:cs typeface="Arial"/>
                <a:sym typeface="Arial"/>
              </a:rPr>
              <a:t>fost</a:t>
            </a:r>
            <a:r>
              <a:rPr lang="en-US" sz="3200" dirty="0">
                <a:solidFill>
                  <a:srgbClr val="000000"/>
                </a:solidFill>
                <a:latin typeface="Arial"/>
                <a:ea typeface="Arial"/>
                <a:cs typeface="Arial"/>
                <a:sym typeface="Arial"/>
              </a:rPr>
              <a:t> evaluate in vitro la </a:t>
            </a:r>
            <a:r>
              <a:rPr lang="en-US" sz="3200" dirty="0" err="1">
                <a:solidFill>
                  <a:srgbClr val="000000"/>
                </a:solidFill>
                <a:latin typeface="Arial"/>
                <a:ea typeface="Arial"/>
                <a:cs typeface="Arial"/>
                <a:sym typeface="Arial"/>
              </a:rPr>
              <a:t>Stațiunea</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Cercetare-Dezvoltare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pentru</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Legumicultură</a:t>
            </a:r>
            <a:r>
              <a:rPr lang="en-US" sz="3200" dirty="0">
                <a:solidFill>
                  <a:srgbClr val="000000"/>
                </a:solidFill>
                <a:latin typeface="Arial"/>
                <a:ea typeface="Arial"/>
                <a:cs typeface="Arial"/>
                <a:sym typeface="Arial"/>
              </a:rPr>
              <a:t> Bacău. </a:t>
            </a:r>
            <a:r>
              <a:rPr lang="en-US" sz="3200" dirty="0" err="1">
                <a:solidFill>
                  <a:srgbClr val="000000"/>
                </a:solidFill>
                <a:latin typeface="Arial"/>
                <a:ea typeface="Arial"/>
                <a:cs typeface="Arial"/>
                <a:sym typeface="Arial"/>
              </a:rPr>
              <a:t>Obiectivul</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fost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identificarea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concentrațiilor</a:t>
            </a:r>
            <a:r>
              <a:rPr lang="en-US" sz="3200" dirty="0">
                <a:solidFill>
                  <a:srgbClr val="000000"/>
                </a:solidFill>
                <a:latin typeface="Arial"/>
                <a:ea typeface="Arial"/>
                <a:cs typeface="Arial"/>
                <a:sym typeface="Arial"/>
              </a:rPr>
              <a:t> optime de </a:t>
            </a:r>
            <a:r>
              <a:rPr lang="en-US" sz="3200" dirty="0" err="1">
                <a:solidFill>
                  <a:srgbClr val="000000"/>
                </a:solidFill>
                <a:latin typeface="Arial"/>
                <a:ea typeface="Arial"/>
                <a:cs typeface="Arial"/>
                <a:sym typeface="Arial"/>
              </a:rPr>
              <a:t>MeJA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capabile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stimuleze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organogeneza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rizogeneza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în</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comparație</a:t>
            </a:r>
            <a:r>
              <a:rPr lang="en-US" sz="3200" dirty="0">
                <a:solidFill>
                  <a:srgbClr val="000000"/>
                </a:solidFill>
                <a:latin typeface="Arial"/>
                <a:ea typeface="Arial"/>
                <a:cs typeface="Arial"/>
                <a:sym typeface="Arial"/>
              </a:rPr>
              <a:t> cu BAP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NAA. </a:t>
            </a:r>
          </a:p>
          <a:p>
            <a:pPr algn="just">
              <a:lnSpc>
                <a:spcPts val="3840"/>
              </a:lnSpc>
            </a:pPr>
            <a:r>
              <a:rPr lang="en-US" sz="3200" dirty="0" err="1">
                <a:solidFill>
                  <a:srgbClr val="000000"/>
                </a:solidFill>
                <a:latin typeface="Arial"/>
                <a:ea typeface="Arial"/>
                <a:cs typeface="Arial"/>
                <a:sym typeface="Arial"/>
              </a:rPr>
              <a:t>Rezultatele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obținute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contribuie</a:t>
            </a:r>
            <a:r>
              <a:rPr lang="en-US" sz="3200" dirty="0">
                <a:solidFill>
                  <a:srgbClr val="000000"/>
                </a:solidFill>
                <a:latin typeface="Arial"/>
                <a:ea typeface="Arial"/>
                <a:cs typeface="Arial"/>
                <a:sym typeface="Arial"/>
              </a:rPr>
              <a:t> la </a:t>
            </a:r>
            <a:r>
              <a:rPr lang="en-US" sz="3200" dirty="0" err="1">
                <a:solidFill>
                  <a:srgbClr val="000000"/>
                </a:solidFill>
                <a:latin typeface="Arial"/>
                <a:ea typeface="Arial"/>
                <a:cs typeface="Arial"/>
                <a:sym typeface="Arial"/>
              </a:rPr>
              <a:t>dezvoltarea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unor</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protocoale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eficiente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pentru</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propagarea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busuiocului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producerea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unor</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plante</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înaltă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calitate</a:t>
            </a:r>
            <a:r>
              <a:rPr lang="en-US" sz="3200" dirty="0">
                <a:solidFill>
                  <a:srgbClr val="000000"/>
                </a:solidFill>
                <a:latin typeface="Arial"/>
                <a:ea typeface="Arial"/>
                <a:cs typeface="Arial"/>
                <a:sym typeface="Arial"/>
              </a:rPr>
              <a:t>.</a:t>
            </a:r>
          </a:p>
        </p:txBody>
      </p:sp>
      <p:sp>
        <p:nvSpPr>
          <p:cNvPr id="64" name="TextBox 64"/>
          <p:cNvSpPr txBox="1"/>
          <p:nvPr/>
        </p:nvSpPr>
        <p:spPr>
          <a:xfrm>
            <a:off x="13837540" y="17077567"/>
            <a:ext cx="6688455" cy="619125"/>
          </a:xfrm>
          <a:prstGeom prst="rect">
            <a:avLst/>
          </a:prstGeom>
        </p:spPr>
        <p:txBody>
          <a:bodyPr lIns="0" tIns="0" rIns="0" bIns="0" rtlCol="0" anchor="t">
            <a:spAutoFit/>
          </a:bodyPr>
          <a:lstStyle/>
          <a:p>
            <a:pPr algn="l">
              <a:lnSpc>
                <a:spcPts val="4800"/>
              </a:lnSpc>
            </a:pPr>
            <a:r>
              <a:rPr lang="ro-RO" sz="4000" b="1" dirty="0">
                <a:solidFill>
                  <a:srgbClr val="000000"/>
                </a:solidFill>
                <a:latin typeface="Arial Bold"/>
                <a:ea typeface="Arial Bold"/>
                <a:cs typeface="Arial Bold"/>
                <a:sym typeface="Arial Bold"/>
              </a:rPr>
              <a:t>MATERIAL ȘI METODĂ</a:t>
            </a:r>
            <a:endParaRPr lang="en-US" sz="4000" b="1" dirty="0">
              <a:solidFill>
                <a:srgbClr val="000000"/>
              </a:solidFill>
              <a:latin typeface="Arial Bold"/>
              <a:ea typeface="Arial Bold"/>
              <a:cs typeface="Arial Bold"/>
              <a:sym typeface="Arial Bold"/>
            </a:endParaRPr>
          </a:p>
        </p:txBody>
      </p:sp>
      <p:sp>
        <p:nvSpPr>
          <p:cNvPr id="65" name="TextBox 65"/>
          <p:cNvSpPr txBox="1"/>
          <p:nvPr/>
        </p:nvSpPr>
        <p:spPr>
          <a:xfrm>
            <a:off x="9060730" y="17703593"/>
            <a:ext cx="10536405" cy="4400550"/>
          </a:xfrm>
          <a:prstGeom prst="rect">
            <a:avLst/>
          </a:prstGeom>
        </p:spPr>
        <p:txBody>
          <a:bodyPr lIns="0" tIns="0" rIns="0" bIns="0" rtlCol="0" anchor="t">
            <a:spAutoFit/>
          </a:bodyPr>
          <a:lstStyle/>
          <a:p>
            <a:pPr algn="just">
              <a:lnSpc>
                <a:spcPts val="3840"/>
              </a:lnSpc>
            </a:pPr>
            <a:r>
              <a:rPr lang="en-US" sz="3200" dirty="0" err="1">
                <a:solidFill>
                  <a:srgbClr val="000000"/>
                </a:solidFill>
                <a:latin typeface="Arial"/>
                <a:ea typeface="Arial"/>
                <a:cs typeface="Arial"/>
                <a:sym typeface="Arial"/>
              </a:rPr>
              <a:t>Experimentul</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fost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realizat</a:t>
            </a:r>
            <a:r>
              <a:rPr lang="en-US" sz="3200" dirty="0">
                <a:solidFill>
                  <a:srgbClr val="000000"/>
                </a:solidFill>
                <a:latin typeface="Arial"/>
                <a:ea typeface="Arial"/>
                <a:cs typeface="Arial"/>
                <a:sym typeface="Arial"/>
              </a:rPr>
              <a:t> la </a:t>
            </a:r>
            <a:r>
              <a:rPr lang="en-US" sz="3200" dirty="0" err="1">
                <a:solidFill>
                  <a:srgbClr val="000000"/>
                </a:solidFill>
                <a:latin typeface="Arial"/>
                <a:ea typeface="Arial"/>
                <a:cs typeface="Arial"/>
                <a:sym typeface="Arial"/>
              </a:rPr>
              <a:t>Stațiunea</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Cercetare-Dezvoltare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pentru</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Legumicultură</a:t>
            </a:r>
            <a:r>
              <a:rPr lang="en-US" sz="3200" dirty="0">
                <a:solidFill>
                  <a:srgbClr val="000000"/>
                </a:solidFill>
                <a:latin typeface="Arial"/>
                <a:ea typeface="Arial"/>
                <a:cs typeface="Arial"/>
                <a:sym typeface="Arial"/>
              </a:rPr>
              <a:t> Bacău, </a:t>
            </a:r>
            <a:r>
              <a:rPr lang="en-US" sz="3200" dirty="0" err="1">
                <a:solidFill>
                  <a:srgbClr val="000000"/>
                </a:solidFill>
                <a:latin typeface="Arial"/>
                <a:ea typeface="Arial"/>
                <a:cs typeface="Arial"/>
                <a:sym typeface="Arial"/>
              </a:rPr>
              <a:t>folosind</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semințe</a:t>
            </a:r>
            <a:r>
              <a:rPr lang="en-US" sz="3200" dirty="0">
                <a:solidFill>
                  <a:srgbClr val="000000"/>
                </a:solidFill>
                <a:latin typeface="Arial"/>
                <a:ea typeface="Arial"/>
                <a:cs typeface="Arial"/>
                <a:sym typeface="Arial"/>
              </a:rPr>
              <a:t> de </a:t>
            </a:r>
            <a:r>
              <a:rPr lang="en-US" sz="3200" i="1" dirty="0">
                <a:solidFill>
                  <a:srgbClr val="000000"/>
                </a:solidFill>
                <a:latin typeface="Arial Italics"/>
                <a:ea typeface="Arial Italics"/>
                <a:cs typeface="Arial Italics"/>
                <a:sym typeface="Arial Italics"/>
              </a:rPr>
              <a:t>Ocimum </a:t>
            </a:r>
            <a:r>
              <a:rPr lang="en-US" sz="3200" i="1" dirty="0" err="1">
                <a:solidFill>
                  <a:srgbClr val="000000"/>
                </a:solidFill>
                <a:latin typeface="Arial Italics"/>
                <a:ea typeface="Arial Italics"/>
                <a:cs typeface="Arial Italics"/>
                <a:sym typeface="Arial Italics"/>
              </a:rPr>
              <a:t>basilicum</a:t>
            </a:r>
            <a:r>
              <a:rPr lang="en-US" sz="3200" i="1" dirty="0">
                <a:solidFill>
                  <a:srgbClr val="000000"/>
                </a:solidFill>
                <a:latin typeface="Arial Italics"/>
                <a:ea typeface="Arial Italics"/>
                <a:cs typeface="Arial Italics"/>
                <a:sym typeface="Arial Italics"/>
              </a:rPr>
              <a:t> </a:t>
            </a:r>
            <a:r>
              <a:rPr lang="en-US" sz="3200" dirty="0">
                <a:solidFill>
                  <a:srgbClr val="000000"/>
                </a:solidFill>
                <a:latin typeface="Arial"/>
                <a:ea typeface="Arial"/>
                <a:cs typeface="Arial"/>
                <a:sym typeface="Arial"/>
              </a:rPr>
              <a:t>L. din </a:t>
            </a:r>
            <a:r>
              <a:rPr lang="en-US" sz="3200" dirty="0" err="1">
                <a:solidFill>
                  <a:srgbClr val="000000"/>
                </a:solidFill>
                <a:latin typeface="Arial"/>
                <a:ea typeface="Arial"/>
                <a:cs typeface="Arial"/>
                <a:sym typeface="Arial"/>
              </a:rPr>
              <a:t>colecția</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germoplasmă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pentru</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evalua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răspunsurile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morfogenetice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în</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condiții</a:t>
            </a:r>
            <a:r>
              <a:rPr lang="en-US" sz="3200" dirty="0">
                <a:solidFill>
                  <a:srgbClr val="000000"/>
                </a:solidFill>
                <a:latin typeface="Arial"/>
                <a:ea typeface="Arial"/>
                <a:cs typeface="Arial"/>
                <a:sym typeface="Arial"/>
              </a:rPr>
              <a:t> </a:t>
            </a:r>
            <a:r>
              <a:rPr lang="en-US" sz="3200" i="1" dirty="0">
                <a:solidFill>
                  <a:srgbClr val="000000"/>
                </a:solidFill>
                <a:latin typeface="Arial Italics"/>
                <a:ea typeface="Arial Italics"/>
                <a:cs typeface="Arial Italics"/>
                <a:sym typeface="Arial Italics"/>
              </a:rPr>
              <a:t>in vitro</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Semințele</a:t>
            </a:r>
            <a:r>
              <a:rPr lang="en-US" sz="3200" dirty="0">
                <a:solidFill>
                  <a:srgbClr val="000000"/>
                </a:solidFill>
                <a:latin typeface="Arial"/>
                <a:ea typeface="Arial"/>
                <a:cs typeface="Arial"/>
                <a:sym typeface="Arial"/>
              </a:rPr>
              <a:t> au </a:t>
            </a:r>
            <a:r>
              <a:rPr lang="en-US" sz="3200" dirty="0" err="1">
                <a:solidFill>
                  <a:srgbClr val="000000"/>
                </a:solidFill>
                <a:latin typeface="Arial"/>
                <a:ea typeface="Arial"/>
                <a:cs typeface="Arial"/>
                <a:sym typeface="Arial"/>
              </a:rPr>
              <a:t>fost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sterilizate</a:t>
            </a:r>
            <a:r>
              <a:rPr lang="en-US" sz="3200" dirty="0">
                <a:solidFill>
                  <a:srgbClr val="000000"/>
                </a:solidFill>
                <a:latin typeface="Arial"/>
                <a:ea typeface="Arial"/>
                <a:cs typeface="Arial"/>
                <a:sym typeface="Arial"/>
              </a:rPr>
              <a:t> la </a:t>
            </a:r>
            <a:r>
              <a:rPr lang="en-US" sz="3200" dirty="0" err="1">
                <a:solidFill>
                  <a:srgbClr val="000000"/>
                </a:solidFill>
                <a:latin typeface="Arial"/>
                <a:ea typeface="Arial"/>
                <a:cs typeface="Arial"/>
                <a:sym typeface="Arial"/>
              </a:rPr>
              <a:t>suprafață</a:t>
            </a:r>
            <a:r>
              <a:rPr lang="en-US" sz="3200" dirty="0">
                <a:solidFill>
                  <a:srgbClr val="000000"/>
                </a:solidFill>
                <a:latin typeface="Arial"/>
                <a:ea typeface="Arial"/>
                <a:cs typeface="Arial"/>
                <a:sym typeface="Arial"/>
              </a:rPr>
              <a:t> cu 0,1% </a:t>
            </a:r>
            <a:r>
              <a:rPr lang="en-US" sz="3200" dirty="0" err="1">
                <a:solidFill>
                  <a:srgbClr val="000000"/>
                </a:solidFill>
                <a:latin typeface="Arial"/>
                <a:ea typeface="Arial"/>
                <a:cs typeface="Arial"/>
                <a:sym typeface="Arial"/>
              </a:rPr>
              <a:t>clorură</a:t>
            </a:r>
            <a:r>
              <a:rPr lang="en-US" sz="3200" dirty="0">
                <a:solidFill>
                  <a:srgbClr val="000000"/>
                </a:solidFill>
                <a:latin typeface="Arial"/>
                <a:ea typeface="Arial"/>
                <a:cs typeface="Arial"/>
                <a:sym typeface="Arial"/>
              </a:rPr>
              <a:t> </a:t>
            </a:r>
            <a:r>
              <a:rPr lang="ro-RO" sz="3200" dirty="0">
                <a:solidFill>
                  <a:srgbClr val="000000"/>
                </a:solidFill>
                <a:latin typeface="Arial"/>
                <a:ea typeface="Arial"/>
                <a:cs typeface="Arial"/>
                <a:sym typeface="Arial"/>
              </a:rPr>
              <a:t>mercurică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5% </a:t>
            </a:r>
            <a:r>
              <a:rPr lang="en-US" sz="3200" dirty="0" err="1">
                <a:solidFill>
                  <a:srgbClr val="000000"/>
                </a:solidFill>
                <a:latin typeface="Arial"/>
                <a:ea typeface="Arial"/>
                <a:cs typeface="Arial"/>
                <a:sym typeface="Arial"/>
              </a:rPr>
              <a:t>cloramină</a:t>
            </a:r>
            <a:r>
              <a:rPr lang="en-US" sz="3200" dirty="0">
                <a:solidFill>
                  <a:srgbClr val="000000"/>
                </a:solidFill>
                <a:latin typeface="Arial"/>
                <a:ea typeface="Arial"/>
                <a:cs typeface="Arial"/>
                <a:sym typeface="Arial"/>
              </a:rPr>
              <a:t> T, </a:t>
            </a:r>
            <a:r>
              <a:rPr lang="en-US" sz="3200" dirty="0" err="1">
                <a:solidFill>
                  <a:srgbClr val="000000"/>
                </a:solidFill>
                <a:latin typeface="Arial"/>
                <a:ea typeface="Arial"/>
                <a:cs typeface="Arial"/>
                <a:sym typeface="Arial"/>
              </a:rPr>
              <a:t>urmate</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clătiri</a:t>
            </a:r>
            <a:r>
              <a:rPr lang="en-US" sz="3200" dirty="0">
                <a:solidFill>
                  <a:srgbClr val="000000"/>
                </a:solidFill>
                <a:latin typeface="Arial"/>
                <a:ea typeface="Arial"/>
                <a:cs typeface="Arial"/>
                <a:sym typeface="Arial"/>
              </a:rPr>
              <a:t> cu </a:t>
            </a:r>
            <a:r>
              <a:rPr lang="en-US" sz="3200" dirty="0" err="1">
                <a:solidFill>
                  <a:srgbClr val="000000"/>
                </a:solidFill>
                <a:latin typeface="Arial"/>
                <a:ea typeface="Arial"/>
                <a:cs typeface="Arial"/>
                <a:sym typeface="Arial"/>
              </a:rPr>
              <a:t>apă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sterilă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Germinarea</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fost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efectuată</a:t>
            </a:r>
            <a:r>
              <a:rPr lang="en-US" sz="3200" dirty="0">
                <a:solidFill>
                  <a:srgbClr val="000000"/>
                </a:solidFill>
                <a:latin typeface="Arial"/>
                <a:ea typeface="Arial"/>
                <a:cs typeface="Arial"/>
                <a:sym typeface="Arial"/>
              </a:rPr>
              <a:t> pe </a:t>
            </a:r>
            <a:r>
              <a:rPr lang="en-US" sz="3200" dirty="0" err="1">
                <a:solidFill>
                  <a:srgbClr val="000000"/>
                </a:solidFill>
                <a:latin typeface="Arial"/>
                <a:ea typeface="Arial"/>
                <a:cs typeface="Arial"/>
                <a:sym typeface="Arial"/>
              </a:rPr>
              <a:t>mediu</a:t>
            </a:r>
            <a:r>
              <a:rPr lang="en-US" sz="3200" dirty="0">
                <a:solidFill>
                  <a:srgbClr val="000000"/>
                </a:solidFill>
                <a:latin typeface="Arial"/>
                <a:ea typeface="Arial"/>
                <a:cs typeface="Arial"/>
                <a:sym typeface="Arial"/>
              </a:rPr>
              <a:t> Murashige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Skoog (MS) </a:t>
            </a:r>
            <a:r>
              <a:rPr lang="en-US" sz="3200" dirty="0" err="1">
                <a:solidFill>
                  <a:srgbClr val="000000"/>
                </a:solidFill>
                <a:latin typeface="Arial"/>
                <a:ea typeface="Arial"/>
                <a:cs typeface="Arial"/>
                <a:sym typeface="Arial"/>
              </a:rPr>
              <a:t>fără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regulatori</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creștere</a:t>
            </a:r>
            <a:r>
              <a:rPr lang="en-US" sz="3200" dirty="0">
                <a:solidFill>
                  <a:srgbClr val="000000"/>
                </a:solidFill>
                <a:latin typeface="Arial"/>
                <a:ea typeface="Arial"/>
                <a:cs typeface="Arial"/>
                <a:sym typeface="Arial"/>
              </a:rPr>
              <a:t> la 23°C </a:t>
            </a:r>
            <a:r>
              <a:rPr lang="en-US" sz="3200" dirty="0" err="1">
                <a:solidFill>
                  <a:srgbClr val="000000"/>
                </a:solidFill>
                <a:latin typeface="Arial"/>
                <a:ea typeface="Arial"/>
                <a:cs typeface="Arial"/>
                <a:sym typeface="Arial"/>
              </a:rPr>
              <a:t>în</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condiții</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lumină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controlată</a:t>
            </a:r>
            <a:r>
              <a:rPr lang="en-US" sz="3200" dirty="0">
                <a:solidFill>
                  <a:srgbClr val="000000"/>
                </a:solidFill>
                <a:latin typeface="Arial"/>
                <a:ea typeface="Arial"/>
                <a:cs typeface="Arial"/>
                <a:sym typeface="Arial"/>
              </a:rPr>
              <a:t>. </a:t>
            </a:r>
          </a:p>
        </p:txBody>
      </p:sp>
      <p:sp>
        <p:nvSpPr>
          <p:cNvPr id="66" name="TextBox 66"/>
          <p:cNvSpPr txBox="1"/>
          <p:nvPr/>
        </p:nvSpPr>
        <p:spPr>
          <a:xfrm>
            <a:off x="20251462" y="17585074"/>
            <a:ext cx="11555973" cy="4400550"/>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Au fost efectuate două experimente: germinarea semințelor în plăci Petri pe hârtie de filtru umedă și germinarea in vitro pe mediu MS pentru producerea de explante. Procentul de germinare, energia de germinare, indicele ratei de germinare (GRI), timpul mediu de germinare (MGT) și reactivitatea explantului au fost evaluate. Analiza statistică a fost efectuată folosind IBM SPSS Statistics 26.0, cu testul Tukey aplicat la p ≤ 0,05. Plantele cu 1 - 2 noduri au fost folosite ca surse de explante apicale și internodale pentru experimentele ulterioare. </a:t>
            </a:r>
          </a:p>
        </p:txBody>
      </p:sp>
      <p:sp>
        <p:nvSpPr>
          <p:cNvPr id="67" name="TextBox 67"/>
          <p:cNvSpPr txBox="1"/>
          <p:nvPr/>
        </p:nvSpPr>
        <p:spPr>
          <a:xfrm>
            <a:off x="10166201" y="22305984"/>
            <a:ext cx="7253605" cy="619125"/>
          </a:xfrm>
          <a:prstGeom prst="rect">
            <a:avLst/>
          </a:prstGeom>
        </p:spPr>
        <p:txBody>
          <a:bodyPr lIns="0" tIns="0" rIns="0" bIns="0" rtlCol="0" anchor="t">
            <a:spAutoFit/>
          </a:bodyPr>
          <a:lstStyle/>
          <a:p>
            <a:pPr algn="l">
              <a:lnSpc>
                <a:spcPts val="4800"/>
              </a:lnSpc>
            </a:pPr>
            <a:r>
              <a:rPr lang="ro-RO" sz="4000" b="1" dirty="0">
                <a:solidFill>
                  <a:srgbClr val="000000"/>
                </a:solidFill>
                <a:latin typeface="Arial Bold"/>
                <a:ea typeface="Arial Bold"/>
                <a:cs typeface="Arial Bold"/>
                <a:sym typeface="Arial Bold"/>
              </a:rPr>
              <a:t>REZULTATE ȘI DISCUȚII</a:t>
            </a:r>
            <a:endParaRPr lang="en-US" sz="4000" b="1" dirty="0">
              <a:solidFill>
                <a:srgbClr val="000000"/>
              </a:solidFill>
              <a:latin typeface="Arial Bold"/>
              <a:ea typeface="Arial Bold"/>
              <a:cs typeface="Arial Bold"/>
              <a:sym typeface="Arial Bold"/>
            </a:endParaRPr>
          </a:p>
        </p:txBody>
      </p:sp>
      <p:sp>
        <p:nvSpPr>
          <p:cNvPr id="68" name="TextBox 68"/>
          <p:cNvSpPr txBox="1"/>
          <p:nvPr/>
        </p:nvSpPr>
        <p:spPr>
          <a:xfrm>
            <a:off x="702337" y="23010834"/>
            <a:ext cx="17955290" cy="1000125"/>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Germinarea semințelor și răspunsul morfogenetic în </a:t>
            </a:r>
            <a:r>
              <a:rPr lang="en-US" sz="3200" i="1">
                <a:solidFill>
                  <a:srgbClr val="000000"/>
                </a:solidFill>
                <a:latin typeface="Arial Italics"/>
                <a:ea typeface="Arial Italics"/>
                <a:cs typeface="Arial Italics"/>
                <a:sym typeface="Arial Italics"/>
              </a:rPr>
              <a:t>Ocimum basilicum </a:t>
            </a:r>
            <a:r>
              <a:rPr lang="en-US" sz="3200">
                <a:solidFill>
                  <a:srgbClr val="000000"/>
                </a:solidFill>
                <a:latin typeface="Arial"/>
                <a:ea typeface="Arial"/>
                <a:cs typeface="Arial"/>
                <a:sym typeface="Arial"/>
              </a:rPr>
              <a:t>L. au fost puternic influențate de condițiile de cultură, tipul de explant și compoziția regulatorilor de creștere. </a:t>
            </a:r>
          </a:p>
        </p:txBody>
      </p:sp>
      <p:sp>
        <p:nvSpPr>
          <p:cNvPr id="69" name="TextBox 69"/>
          <p:cNvSpPr txBox="1"/>
          <p:nvPr/>
        </p:nvSpPr>
        <p:spPr>
          <a:xfrm>
            <a:off x="10999285" y="29248847"/>
            <a:ext cx="20554821" cy="1485900"/>
          </a:xfrm>
          <a:prstGeom prst="rect">
            <a:avLst/>
          </a:prstGeom>
        </p:spPr>
        <p:txBody>
          <a:bodyPr lIns="0" tIns="0" rIns="0" bIns="0" rtlCol="0" anchor="t">
            <a:spAutoFit/>
          </a:bodyPr>
          <a:lstStyle/>
          <a:p>
            <a:pPr algn="just">
              <a:lnSpc>
                <a:spcPts val="3840"/>
              </a:lnSpc>
            </a:pPr>
            <a:r>
              <a:rPr lang="en-US" sz="3200" dirty="0" err="1">
                <a:solidFill>
                  <a:srgbClr val="000000"/>
                </a:solidFill>
                <a:latin typeface="Arial"/>
                <a:ea typeface="Arial"/>
                <a:cs typeface="Arial"/>
                <a:sym typeface="Arial"/>
              </a:rPr>
              <a:t>Jasmonatul</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metil</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arătat</a:t>
            </a:r>
            <a:r>
              <a:rPr lang="en-US" sz="3200" dirty="0">
                <a:solidFill>
                  <a:srgbClr val="000000"/>
                </a:solidFill>
                <a:latin typeface="Arial"/>
                <a:ea typeface="Arial"/>
                <a:cs typeface="Arial"/>
                <a:sym typeface="Arial"/>
              </a:rPr>
              <a:t> un </a:t>
            </a:r>
            <a:r>
              <a:rPr lang="en-US" sz="3200" dirty="0" err="1">
                <a:solidFill>
                  <a:srgbClr val="000000"/>
                </a:solidFill>
                <a:latin typeface="Arial"/>
                <a:ea typeface="Arial"/>
                <a:cs typeface="Arial"/>
                <a:sym typeface="Arial"/>
              </a:rPr>
              <a:t>efect</a:t>
            </a:r>
            <a:r>
              <a:rPr lang="en-US" sz="3200" dirty="0">
                <a:solidFill>
                  <a:srgbClr val="000000"/>
                </a:solidFill>
                <a:latin typeface="Arial"/>
                <a:ea typeface="Arial"/>
                <a:cs typeface="Arial"/>
                <a:sym typeface="Arial"/>
              </a:rPr>
              <a:t> dependent de </a:t>
            </a:r>
            <a:r>
              <a:rPr lang="en-US" sz="3200" dirty="0" err="1">
                <a:solidFill>
                  <a:srgbClr val="000000"/>
                </a:solidFill>
                <a:latin typeface="Arial"/>
                <a:ea typeface="Arial"/>
                <a:cs typeface="Arial"/>
                <a:sym typeface="Arial"/>
              </a:rPr>
              <a:t>concentrație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Concentrațiile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scăzute</a:t>
            </a:r>
            <a:r>
              <a:rPr lang="en-US" sz="3200" dirty="0">
                <a:solidFill>
                  <a:srgbClr val="000000"/>
                </a:solidFill>
                <a:latin typeface="Arial"/>
                <a:ea typeface="Arial"/>
                <a:cs typeface="Arial"/>
                <a:sym typeface="Arial"/>
              </a:rPr>
              <a:t> (0,01–0,1 mM) au </a:t>
            </a:r>
            <a:r>
              <a:rPr lang="en-US" sz="3200" dirty="0" err="1">
                <a:solidFill>
                  <a:srgbClr val="000000"/>
                </a:solidFill>
                <a:latin typeface="Arial"/>
                <a:ea typeface="Arial"/>
                <a:cs typeface="Arial"/>
                <a:sym typeface="Arial"/>
              </a:rPr>
              <a:t>stimulat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morfogeneza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echilibrată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inițierea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rădăcinilor</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vitalitatea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explantului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în</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timp</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ce</a:t>
            </a:r>
            <a:r>
              <a:rPr lang="en-US" sz="3200" dirty="0">
                <a:solidFill>
                  <a:srgbClr val="000000"/>
                </a:solidFill>
                <a:latin typeface="Arial"/>
                <a:ea typeface="Arial"/>
                <a:cs typeface="Arial"/>
                <a:sym typeface="Arial"/>
              </a:rPr>
              <a:t> 0,5 mM a </a:t>
            </a:r>
            <a:r>
              <a:rPr lang="en-US" sz="3200" dirty="0" err="1">
                <a:solidFill>
                  <a:srgbClr val="000000"/>
                </a:solidFill>
                <a:latin typeface="Arial"/>
                <a:ea typeface="Arial"/>
                <a:cs typeface="Arial"/>
                <a:sym typeface="Arial"/>
              </a:rPr>
              <a:t>redus</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reactivitatea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indus</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necroza</a:t>
            </a:r>
            <a:r>
              <a:rPr lang="en-US" sz="3200" dirty="0">
                <a:solidFill>
                  <a:srgbClr val="000000"/>
                </a:solidFill>
                <a:latin typeface="Arial"/>
                <a:ea typeface="Arial"/>
                <a:cs typeface="Arial"/>
                <a:sym typeface="Arial"/>
              </a:rPr>
              <a:t>. </a:t>
            </a:r>
          </a:p>
        </p:txBody>
      </p:sp>
      <p:sp>
        <p:nvSpPr>
          <p:cNvPr id="70" name="TextBox 70"/>
          <p:cNvSpPr txBox="1"/>
          <p:nvPr/>
        </p:nvSpPr>
        <p:spPr>
          <a:xfrm>
            <a:off x="2418799" y="33211038"/>
            <a:ext cx="3894772" cy="619125"/>
          </a:xfrm>
          <a:prstGeom prst="rect">
            <a:avLst/>
          </a:prstGeom>
        </p:spPr>
        <p:txBody>
          <a:bodyPr lIns="0" tIns="0" rIns="0" bIns="0" rtlCol="0" anchor="t">
            <a:spAutoFit/>
          </a:bodyPr>
          <a:lstStyle/>
          <a:p>
            <a:pPr algn="l">
              <a:lnSpc>
                <a:spcPts val="4800"/>
              </a:lnSpc>
            </a:pPr>
            <a:r>
              <a:rPr lang="ro-RO" sz="4000" b="1" dirty="0">
                <a:solidFill>
                  <a:srgbClr val="000000"/>
                </a:solidFill>
                <a:latin typeface="Arial Bold"/>
                <a:ea typeface="Arial Bold"/>
                <a:cs typeface="Arial Bold"/>
                <a:sym typeface="Arial Bold"/>
              </a:rPr>
              <a:t>CONCLUZII</a:t>
            </a:r>
            <a:endParaRPr lang="en-US" sz="4000" b="1" dirty="0">
              <a:solidFill>
                <a:srgbClr val="000000"/>
              </a:solidFill>
              <a:latin typeface="Arial Bold"/>
              <a:ea typeface="Arial Bold"/>
              <a:cs typeface="Arial Bold"/>
              <a:sym typeface="Arial Bold"/>
            </a:endParaRPr>
          </a:p>
        </p:txBody>
      </p:sp>
      <p:sp>
        <p:nvSpPr>
          <p:cNvPr id="71" name="TextBox 71"/>
          <p:cNvSpPr txBox="1"/>
          <p:nvPr/>
        </p:nvSpPr>
        <p:spPr>
          <a:xfrm>
            <a:off x="701333" y="34381131"/>
            <a:ext cx="25328116" cy="4873129"/>
          </a:xfrm>
          <a:prstGeom prst="rect">
            <a:avLst/>
          </a:prstGeom>
        </p:spPr>
        <p:txBody>
          <a:bodyPr lIns="0" tIns="0" rIns="0" bIns="0" rtlCol="0" anchor="t">
            <a:spAutoFit/>
          </a:bodyPr>
          <a:lstStyle/>
          <a:p>
            <a:pPr marL="345441" lvl="1" algn="just">
              <a:lnSpc>
                <a:spcPts val="3840"/>
              </a:lnSpc>
            </a:pPr>
            <a:r>
              <a:rPr lang="ro-RO" sz="3200" dirty="0">
                <a:solidFill>
                  <a:srgbClr val="000000"/>
                </a:solidFill>
                <a:latin typeface="Arial"/>
                <a:ea typeface="Arial"/>
                <a:cs typeface="Arial"/>
                <a:sym typeface="Arial"/>
              </a:rPr>
              <a:t>2. </a:t>
            </a:r>
            <a:r>
              <a:rPr lang="en-US" sz="3200" dirty="0" err="1">
                <a:solidFill>
                  <a:srgbClr val="000000"/>
                </a:solidFill>
                <a:latin typeface="Arial"/>
                <a:ea typeface="Arial"/>
                <a:cs typeface="Arial"/>
                <a:sym typeface="Arial"/>
              </a:rPr>
              <a:t>Răspunsul</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morfogenetic</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depins</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tipul</a:t>
            </a:r>
            <a:r>
              <a:rPr lang="en-US" sz="3200" dirty="0">
                <a:solidFill>
                  <a:srgbClr val="000000"/>
                </a:solidFill>
                <a:latin typeface="Arial"/>
                <a:ea typeface="Arial"/>
                <a:cs typeface="Arial"/>
                <a:sym typeface="Arial"/>
              </a:rPr>
              <a:t> de explant. </a:t>
            </a:r>
            <a:r>
              <a:rPr lang="en-US" sz="3200" dirty="0" err="1">
                <a:solidFill>
                  <a:srgbClr val="000000"/>
                </a:solidFill>
                <a:latin typeface="Arial"/>
                <a:ea typeface="Arial"/>
                <a:cs typeface="Arial"/>
                <a:sym typeface="Arial"/>
              </a:rPr>
              <a:t>Explantele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apicale</a:t>
            </a:r>
            <a:r>
              <a:rPr lang="en-US" sz="3200" dirty="0">
                <a:solidFill>
                  <a:srgbClr val="000000"/>
                </a:solidFill>
                <a:latin typeface="Arial"/>
                <a:ea typeface="Arial"/>
                <a:cs typeface="Arial"/>
                <a:sym typeface="Arial"/>
              </a:rPr>
              <a:t> au </a:t>
            </a:r>
            <a:r>
              <a:rPr lang="en-US" sz="3200" dirty="0" err="1">
                <a:solidFill>
                  <a:srgbClr val="000000"/>
                </a:solidFill>
                <a:latin typeface="Arial"/>
                <a:ea typeface="Arial"/>
                <a:cs typeface="Arial"/>
                <a:sym typeface="Arial"/>
              </a:rPr>
              <a:t>prezentat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mai</a:t>
            </a:r>
            <a:r>
              <a:rPr lang="en-US" sz="3200" dirty="0">
                <a:solidFill>
                  <a:srgbClr val="000000"/>
                </a:solidFill>
                <a:latin typeface="Arial"/>
                <a:ea typeface="Arial"/>
                <a:cs typeface="Arial"/>
                <a:sym typeface="Arial"/>
              </a:rPr>
              <a:t> mare capacitate de </a:t>
            </a:r>
            <a:r>
              <a:rPr lang="en-US" sz="3200" dirty="0" err="1">
                <a:solidFill>
                  <a:srgbClr val="000000"/>
                </a:solidFill>
                <a:latin typeface="Arial"/>
                <a:ea typeface="Arial"/>
                <a:cs typeface="Arial"/>
                <a:sym typeface="Arial"/>
              </a:rPr>
              <a:t>regenerare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rizogeneză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în</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timp</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explantele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internodale</a:t>
            </a:r>
            <a:r>
              <a:rPr lang="en-US" sz="3200" dirty="0">
                <a:solidFill>
                  <a:srgbClr val="000000"/>
                </a:solidFill>
                <a:latin typeface="Arial"/>
                <a:ea typeface="Arial"/>
                <a:cs typeface="Arial"/>
                <a:sym typeface="Arial"/>
              </a:rPr>
              <a:t> au </a:t>
            </a:r>
            <a:r>
              <a:rPr lang="en-US" sz="3200" dirty="0" err="1">
                <a:solidFill>
                  <a:srgbClr val="000000"/>
                </a:solidFill>
                <a:latin typeface="Arial"/>
                <a:ea typeface="Arial"/>
                <a:cs typeface="Arial"/>
                <a:sym typeface="Arial"/>
              </a:rPr>
              <a:t>fost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mai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sensibile</a:t>
            </a:r>
            <a:r>
              <a:rPr lang="en-US" sz="3200" dirty="0">
                <a:solidFill>
                  <a:srgbClr val="000000"/>
                </a:solidFill>
                <a:latin typeface="Arial"/>
                <a:ea typeface="Arial"/>
                <a:cs typeface="Arial"/>
                <a:sym typeface="Arial"/>
              </a:rPr>
              <a:t> la </a:t>
            </a:r>
            <a:r>
              <a:rPr lang="en-US" sz="3200" dirty="0" err="1">
                <a:solidFill>
                  <a:srgbClr val="000000"/>
                </a:solidFill>
                <a:latin typeface="Arial"/>
                <a:ea typeface="Arial"/>
                <a:cs typeface="Arial"/>
                <a:sym typeface="Arial"/>
              </a:rPr>
              <a:t>stres</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necroză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Explantele</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hipocotil</a:t>
            </a:r>
            <a:r>
              <a:rPr lang="en-US" sz="3200" dirty="0">
                <a:solidFill>
                  <a:srgbClr val="000000"/>
                </a:solidFill>
                <a:latin typeface="Arial"/>
                <a:ea typeface="Arial"/>
                <a:cs typeface="Arial"/>
                <a:sym typeface="Arial"/>
              </a:rPr>
              <a:t> au format </a:t>
            </a:r>
            <a:r>
              <a:rPr lang="en-US" sz="3200" dirty="0" err="1">
                <a:solidFill>
                  <a:srgbClr val="000000"/>
                </a:solidFill>
                <a:latin typeface="Arial"/>
                <a:ea typeface="Arial"/>
                <a:cs typeface="Arial"/>
                <a:sym typeface="Arial"/>
              </a:rPr>
              <a:t>în</a:t>
            </a:r>
            <a:r>
              <a:rPr lang="en-US" sz="3200" dirty="0">
                <a:solidFill>
                  <a:srgbClr val="000000"/>
                </a:solidFill>
                <a:latin typeface="Arial"/>
                <a:ea typeface="Arial"/>
                <a:cs typeface="Arial"/>
                <a:sym typeface="Arial"/>
              </a:rPr>
              <a:t> principal </a:t>
            </a:r>
            <a:r>
              <a:rPr lang="en-US" sz="3200" dirty="0" err="1">
                <a:solidFill>
                  <a:srgbClr val="000000"/>
                </a:solidFill>
                <a:latin typeface="Arial"/>
                <a:ea typeface="Arial"/>
                <a:cs typeface="Arial"/>
                <a:sym typeface="Arial"/>
              </a:rPr>
              <a:t>țesut</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calus</a:t>
            </a:r>
            <a:r>
              <a:rPr lang="en-US" sz="3200" dirty="0">
                <a:solidFill>
                  <a:srgbClr val="000000"/>
                </a:solidFill>
                <a:latin typeface="Arial"/>
                <a:ea typeface="Arial"/>
                <a:cs typeface="Arial"/>
                <a:sym typeface="Arial"/>
              </a:rPr>
              <a:t>.</a:t>
            </a:r>
            <a:endParaRPr lang="ro-RO" sz="3200" dirty="0">
              <a:solidFill>
                <a:srgbClr val="000000"/>
              </a:solidFill>
              <a:latin typeface="Arial"/>
              <a:ea typeface="Arial"/>
              <a:cs typeface="Arial"/>
              <a:sym typeface="Arial"/>
            </a:endParaRPr>
          </a:p>
          <a:p>
            <a:pPr marL="345441" lvl="1" algn="just">
              <a:lnSpc>
                <a:spcPts val="3840"/>
              </a:lnSpc>
            </a:pPr>
            <a:r>
              <a:rPr lang="ro-RO" sz="3200" dirty="0">
                <a:solidFill>
                  <a:srgbClr val="000000"/>
                </a:solidFill>
                <a:latin typeface="Arial"/>
                <a:ea typeface="Arial"/>
                <a:cs typeface="Arial"/>
                <a:sym typeface="Arial"/>
              </a:rPr>
              <a:t>3. </a:t>
            </a:r>
            <a:r>
              <a:rPr lang="en-US" sz="3200" dirty="0" err="1">
                <a:solidFill>
                  <a:srgbClr val="000000"/>
                </a:solidFill>
                <a:latin typeface="Arial"/>
                <a:ea typeface="Arial"/>
                <a:cs typeface="Arial"/>
                <a:sym typeface="Arial"/>
              </a:rPr>
              <a:t>MeJA</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prezentat</a:t>
            </a:r>
            <a:r>
              <a:rPr lang="en-US" sz="3200" dirty="0">
                <a:solidFill>
                  <a:srgbClr val="000000"/>
                </a:solidFill>
                <a:latin typeface="Arial"/>
                <a:ea typeface="Arial"/>
                <a:cs typeface="Arial"/>
                <a:sym typeface="Arial"/>
              </a:rPr>
              <a:t> un </a:t>
            </a:r>
            <a:r>
              <a:rPr lang="en-US" sz="3200" dirty="0" err="1">
                <a:solidFill>
                  <a:srgbClr val="000000"/>
                </a:solidFill>
                <a:latin typeface="Arial"/>
                <a:ea typeface="Arial"/>
                <a:cs typeface="Arial"/>
                <a:sym typeface="Arial"/>
              </a:rPr>
              <a:t>efect</a:t>
            </a:r>
            <a:r>
              <a:rPr lang="en-US" sz="3200" dirty="0">
                <a:solidFill>
                  <a:srgbClr val="000000"/>
                </a:solidFill>
                <a:latin typeface="Arial"/>
                <a:ea typeface="Arial"/>
                <a:cs typeface="Arial"/>
                <a:sym typeface="Arial"/>
              </a:rPr>
              <a:t> dependent de </a:t>
            </a:r>
            <a:r>
              <a:rPr lang="en-US" sz="3200" dirty="0" err="1">
                <a:solidFill>
                  <a:srgbClr val="000000"/>
                </a:solidFill>
                <a:latin typeface="Arial"/>
                <a:ea typeface="Arial"/>
                <a:cs typeface="Arial"/>
                <a:sym typeface="Arial"/>
              </a:rPr>
              <a:t>concentrație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Concentrațiile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scăzute</a:t>
            </a:r>
            <a:r>
              <a:rPr lang="en-US" sz="3200" dirty="0">
                <a:solidFill>
                  <a:srgbClr val="000000"/>
                </a:solidFill>
                <a:latin typeface="Arial"/>
                <a:ea typeface="Arial"/>
                <a:cs typeface="Arial"/>
                <a:sym typeface="Arial"/>
              </a:rPr>
              <a:t> (0,01–0,1 mM) au </a:t>
            </a:r>
            <a:r>
              <a:rPr lang="en-US" sz="3200" dirty="0" err="1">
                <a:solidFill>
                  <a:srgbClr val="000000"/>
                </a:solidFill>
                <a:latin typeface="Arial"/>
                <a:ea typeface="Arial"/>
                <a:cs typeface="Arial"/>
                <a:sym typeface="Arial"/>
              </a:rPr>
              <a:t>stimulat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morfogeneza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inițierea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rădăcinilor</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în</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timp</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concentrația</a:t>
            </a:r>
            <a:r>
              <a:rPr lang="en-US" sz="3200" dirty="0">
                <a:solidFill>
                  <a:srgbClr val="000000"/>
                </a:solidFill>
                <a:latin typeface="Arial"/>
                <a:ea typeface="Arial"/>
                <a:cs typeface="Arial"/>
                <a:sym typeface="Arial"/>
              </a:rPr>
              <a:t> de 0,5 mM a </a:t>
            </a:r>
            <a:r>
              <a:rPr lang="en-US" sz="3200" dirty="0" err="1">
                <a:solidFill>
                  <a:srgbClr val="000000"/>
                </a:solidFill>
                <a:latin typeface="Arial"/>
                <a:ea typeface="Arial"/>
                <a:cs typeface="Arial"/>
                <a:sym typeface="Arial"/>
              </a:rPr>
              <a:t>inhibat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creșterea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indus</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necroza</a:t>
            </a:r>
            <a:r>
              <a:rPr lang="en-US" sz="3200" dirty="0">
                <a:solidFill>
                  <a:srgbClr val="000000"/>
                </a:solidFill>
                <a:latin typeface="Arial"/>
                <a:ea typeface="Arial"/>
                <a:cs typeface="Arial"/>
                <a:sym typeface="Arial"/>
              </a:rPr>
              <a:t>.</a:t>
            </a:r>
            <a:endParaRPr lang="ro-RO" sz="3200" dirty="0">
              <a:solidFill>
                <a:srgbClr val="000000"/>
              </a:solidFill>
              <a:latin typeface="Arial"/>
              <a:ea typeface="Arial"/>
              <a:cs typeface="Arial"/>
              <a:sym typeface="Arial"/>
            </a:endParaRPr>
          </a:p>
          <a:p>
            <a:pPr marL="345441" lvl="1" algn="just">
              <a:lnSpc>
                <a:spcPts val="3840"/>
              </a:lnSpc>
            </a:pPr>
            <a:r>
              <a:rPr lang="ro-RO" sz="3200" dirty="0">
                <a:solidFill>
                  <a:srgbClr val="000000"/>
                </a:solidFill>
                <a:latin typeface="Arial"/>
                <a:ea typeface="Arial"/>
                <a:cs typeface="Arial"/>
                <a:sym typeface="Arial"/>
              </a:rPr>
              <a:t>4.</a:t>
            </a:r>
            <a:r>
              <a:rPr lang="en-US" sz="3200" dirty="0" err="1">
                <a:solidFill>
                  <a:srgbClr val="000000"/>
                </a:solidFill>
                <a:latin typeface="Arial"/>
                <a:ea typeface="Arial"/>
                <a:cs typeface="Arial"/>
                <a:sym typeface="Arial"/>
              </a:rPr>
              <a:t>Tratamentul</a:t>
            </a:r>
            <a:r>
              <a:rPr lang="en-US" sz="3200" dirty="0">
                <a:solidFill>
                  <a:srgbClr val="000000"/>
                </a:solidFill>
                <a:latin typeface="Arial"/>
                <a:ea typeface="Arial"/>
                <a:cs typeface="Arial"/>
                <a:sym typeface="Arial"/>
              </a:rPr>
              <a:t> cu </a:t>
            </a:r>
            <a:r>
              <a:rPr lang="en-US" sz="3200" dirty="0" err="1">
                <a:solidFill>
                  <a:srgbClr val="000000"/>
                </a:solidFill>
                <a:latin typeface="Arial"/>
                <a:ea typeface="Arial"/>
                <a:cs typeface="Arial"/>
                <a:sym typeface="Arial"/>
              </a:rPr>
              <a:t>MeJA</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favorizat</a:t>
            </a:r>
            <a:r>
              <a:rPr lang="en-US" sz="3200" dirty="0">
                <a:solidFill>
                  <a:srgbClr val="000000"/>
                </a:solidFill>
                <a:latin typeface="Arial"/>
                <a:ea typeface="Arial"/>
                <a:cs typeface="Arial"/>
                <a:sym typeface="Arial"/>
              </a:rPr>
              <a:t> un </a:t>
            </a:r>
            <a:r>
              <a:rPr lang="en-US" sz="3200" dirty="0" err="1">
                <a:solidFill>
                  <a:srgbClr val="000000"/>
                </a:solidFill>
                <a:latin typeface="Arial"/>
                <a:ea typeface="Arial"/>
                <a:cs typeface="Arial"/>
                <a:sym typeface="Arial"/>
              </a:rPr>
              <a:t>răspuns</a:t>
            </a:r>
            <a:r>
              <a:rPr lang="en-US" sz="3200" dirty="0">
                <a:solidFill>
                  <a:srgbClr val="000000"/>
                </a:solidFill>
                <a:latin typeface="Arial"/>
                <a:ea typeface="Arial"/>
                <a:cs typeface="Arial"/>
                <a:sym typeface="Arial"/>
              </a:rPr>
              <a:t> de </a:t>
            </a:r>
            <a:r>
              <a:rPr lang="en-US" sz="3200" dirty="0" err="1">
                <a:solidFill>
                  <a:srgbClr val="000000"/>
                </a:solidFill>
                <a:latin typeface="Arial"/>
                <a:ea typeface="Arial"/>
                <a:cs typeface="Arial"/>
                <a:sym typeface="Arial"/>
              </a:rPr>
              <a:t>dezvoltare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mai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echilibrat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contribuind</a:t>
            </a:r>
            <a:r>
              <a:rPr lang="en-US" sz="3200" dirty="0">
                <a:solidFill>
                  <a:srgbClr val="000000"/>
                </a:solidFill>
                <a:latin typeface="Arial"/>
                <a:ea typeface="Arial"/>
                <a:cs typeface="Arial"/>
                <a:sym typeface="Arial"/>
              </a:rPr>
              <a:t> la </a:t>
            </a:r>
            <a:r>
              <a:rPr lang="en-US" sz="3200" dirty="0" err="1">
                <a:solidFill>
                  <a:srgbClr val="000000"/>
                </a:solidFill>
                <a:latin typeface="Arial"/>
                <a:ea typeface="Arial"/>
                <a:cs typeface="Arial"/>
                <a:sym typeface="Arial"/>
              </a:rPr>
              <a:t>formarea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unor</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sisteme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radiculare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funcționale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la </a:t>
            </a:r>
            <a:r>
              <a:rPr lang="en-US" sz="3200" dirty="0" err="1">
                <a:solidFill>
                  <a:srgbClr val="000000"/>
                </a:solidFill>
                <a:latin typeface="Arial"/>
                <a:ea typeface="Arial"/>
                <a:cs typeface="Arial"/>
                <a:sym typeface="Arial"/>
              </a:rPr>
              <a:t>menținerea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vitalității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lăstarilor</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fără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proliferarea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excesivă</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țesutului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nediferențiat</a:t>
            </a:r>
            <a:r>
              <a:rPr lang="en-US" sz="3200" dirty="0">
                <a:solidFill>
                  <a:srgbClr val="000000"/>
                </a:solidFill>
                <a:latin typeface="Arial"/>
                <a:ea typeface="Arial"/>
                <a:cs typeface="Arial"/>
                <a:sym typeface="Arial"/>
              </a:rPr>
              <a:t>.</a:t>
            </a:r>
          </a:p>
          <a:p>
            <a:pPr marL="345441" lvl="1" algn="just">
              <a:lnSpc>
                <a:spcPts val="3840"/>
              </a:lnSpc>
            </a:pPr>
            <a:r>
              <a:rPr lang="ro-RO" sz="3200" dirty="0">
                <a:solidFill>
                  <a:srgbClr val="000000"/>
                </a:solidFill>
                <a:latin typeface="Arial"/>
                <a:ea typeface="Arial"/>
                <a:cs typeface="Arial"/>
                <a:sym typeface="Arial"/>
              </a:rPr>
              <a:t>5.</a:t>
            </a:r>
            <a:r>
              <a:rPr lang="en-US" sz="3200" dirty="0">
                <a:solidFill>
                  <a:srgbClr val="000000"/>
                </a:solidFill>
                <a:latin typeface="Arial"/>
                <a:ea typeface="Arial"/>
                <a:cs typeface="Arial"/>
                <a:sym typeface="Arial"/>
              </a:rPr>
              <a:t>Studiul </a:t>
            </a:r>
            <a:r>
              <a:rPr lang="en-US" sz="3200" dirty="0" err="1">
                <a:solidFill>
                  <a:srgbClr val="000000"/>
                </a:solidFill>
                <a:latin typeface="Arial"/>
                <a:ea typeface="Arial"/>
                <a:cs typeface="Arial"/>
                <a:sym typeface="Arial"/>
              </a:rPr>
              <a:t>evidențiază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potențialul</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jasmonatului</a:t>
            </a:r>
            <a:r>
              <a:rPr lang="en-US" sz="3200" dirty="0">
                <a:solidFill>
                  <a:srgbClr val="000000"/>
                </a:solidFill>
                <a:latin typeface="Arial"/>
                <a:ea typeface="Arial"/>
                <a:cs typeface="Arial"/>
                <a:sym typeface="Arial"/>
              </a:rPr>
              <a:t> </a:t>
            </a:r>
            <a:r>
              <a:rPr lang="ro-RO" sz="3200" dirty="0">
                <a:solidFill>
                  <a:srgbClr val="000000"/>
                </a:solidFill>
                <a:latin typeface="Arial"/>
                <a:ea typeface="Arial"/>
                <a:cs typeface="Arial"/>
                <a:sym typeface="Arial"/>
              </a:rPr>
              <a:t>de metil </a:t>
            </a:r>
            <a:r>
              <a:rPr lang="en-US" sz="3200" dirty="0">
                <a:solidFill>
                  <a:srgbClr val="000000"/>
                </a:solidFill>
                <a:latin typeface="Arial"/>
                <a:ea typeface="Arial"/>
                <a:cs typeface="Arial"/>
                <a:sym typeface="Arial"/>
              </a:rPr>
              <a:t>ca instrument </a:t>
            </a:r>
            <a:r>
              <a:rPr lang="en-US" sz="3200" dirty="0" err="1">
                <a:solidFill>
                  <a:srgbClr val="000000"/>
                </a:solidFill>
                <a:latin typeface="Arial"/>
                <a:ea typeface="Arial"/>
                <a:cs typeface="Arial"/>
                <a:sym typeface="Arial"/>
              </a:rPr>
              <a:t>biotehnologic</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promițător</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pentru</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optimizarea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culturilor</a:t>
            </a:r>
            <a:r>
              <a:rPr lang="en-US" sz="3200" dirty="0">
                <a:solidFill>
                  <a:srgbClr val="000000"/>
                </a:solidFill>
                <a:latin typeface="Arial"/>
                <a:ea typeface="Arial"/>
                <a:cs typeface="Arial"/>
                <a:sym typeface="Arial"/>
              </a:rPr>
              <a:t> in vitro de </a:t>
            </a:r>
            <a:r>
              <a:rPr lang="en-US" sz="3200" i="1" dirty="0">
                <a:solidFill>
                  <a:srgbClr val="000000"/>
                </a:solidFill>
                <a:latin typeface="Arial Italics"/>
                <a:ea typeface="Arial Italics"/>
                <a:cs typeface="Arial Italics"/>
                <a:sym typeface="Arial Italics"/>
              </a:rPr>
              <a:t>Ocimum </a:t>
            </a:r>
            <a:r>
              <a:rPr lang="en-US" sz="3200" i="1" dirty="0" err="1">
                <a:solidFill>
                  <a:srgbClr val="000000"/>
                </a:solidFill>
                <a:latin typeface="Arial Italics"/>
                <a:ea typeface="Arial Italics"/>
                <a:cs typeface="Arial Italics"/>
                <a:sym typeface="Arial Italics"/>
              </a:rPr>
              <a:t>basilicum</a:t>
            </a:r>
            <a:r>
              <a:rPr lang="en-US" sz="3200" dirty="0">
                <a:solidFill>
                  <a:srgbClr val="000000"/>
                </a:solidFill>
                <a:latin typeface="Arial"/>
                <a:ea typeface="Arial"/>
                <a:cs typeface="Arial"/>
                <a:sym typeface="Arial"/>
              </a:rPr>
              <a:t> L., </a:t>
            </a:r>
            <a:r>
              <a:rPr lang="en-US" sz="3200" dirty="0" err="1">
                <a:solidFill>
                  <a:srgbClr val="000000"/>
                </a:solidFill>
                <a:latin typeface="Arial"/>
                <a:ea typeface="Arial"/>
                <a:cs typeface="Arial"/>
                <a:sym typeface="Arial"/>
              </a:rPr>
              <a:t>în</a:t>
            </a:r>
            <a:r>
              <a:rPr lang="en-US" sz="3200" dirty="0">
                <a:solidFill>
                  <a:srgbClr val="000000"/>
                </a:solidFill>
                <a:latin typeface="Arial"/>
                <a:ea typeface="Arial"/>
                <a:cs typeface="Arial"/>
                <a:sym typeface="Arial"/>
              </a:rPr>
              <a:t> special </a:t>
            </a:r>
            <a:r>
              <a:rPr lang="en-US" sz="3200" dirty="0" err="1">
                <a:solidFill>
                  <a:srgbClr val="000000"/>
                </a:solidFill>
                <a:latin typeface="Arial"/>
                <a:ea typeface="Arial"/>
                <a:cs typeface="Arial"/>
                <a:sym typeface="Arial"/>
              </a:rPr>
              <a:t>pentru</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aplicații</a:t>
            </a:r>
            <a:r>
              <a:rPr lang="en-US" sz="3200" dirty="0">
                <a:solidFill>
                  <a:srgbClr val="000000"/>
                </a:solidFill>
                <a:latin typeface="Arial"/>
                <a:ea typeface="Arial"/>
                <a:cs typeface="Arial"/>
                <a:sym typeface="Arial"/>
              </a:rPr>
              <a:t> care </a:t>
            </a:r>
            <a:r>
              <a:rPr lang="en-US" sz="3200" dirty="0" err="1">
                <a:solidFill>
                  <a:srgbClr val="000000"/>
                </a:solidFill>
                <a:latin typeface="Arial"/>
                <a:ea typeface="Arial"/>
                <a:cs typeface="Arial"/>
                <a:sym typeface="Arial"/>
              </a:rPr>
              <a:t>implică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morfogeneză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controlată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rizogeneză</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îmbunătățirea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calității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fiziologice</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plantulelor</a:t>
            </a:r>
            <a:r>
              <a:rPr lang="en-US" sz="3200" dirty="0">
                <a:solidFill>
                  <a:srgbClr val="000000"/>
                </a:solidFill>
                <a:latin typeface="Arial"/>
                <a:ea typeface="Arial"/>
                <a:cs typeface="Arial"/>
                <a:sym typeface="Arial"/>
              </a:rPr>
              <a:t>.</a:t>
            </a:r>
          </a:p>
        </p:txBody>
      </p:sp>
      <p:sp>
        <p:nvSpPr>
          <p:cNvPr id="72" name="TextBox 72"/>
          <p:cNvSpPr txBox="1"/>
          <p:nvPr/>
        </p:nvSpPr>
        <p:spPr>
          <a:xfrm>
            <a:off x="6455442" y="33076206"/>
            <a:ext cx="24900009" cy="1000125"/>
          </a:xfrm>
          <a:prstGeom prst="rect">
            <a:avLst/>
          </a:prstGeom>
        </p:spPr>
        <p:txBody>
          <a:bodyPr lIns="0" tIns="0" rIns="0" bIns="0" rtlCol="0" anchor="t">
            <a:spAutoFit/>
          </a:bodyPr>
          <a:lstStyle/>
          <a:p>
            <a:pPr marL="690880" lvl="1" indent="-345440" algn="just">
              <a:lnSpc>
                <a:spcPts val="3840"/>
              </a:lnSpc>
              <a:buAutoNum type="arabicPeriod"/>
            </a:pPr>
            <a:r>
              <a:rPr lang="ro-RO"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Mediul</a:t>
            </a:r>
            <a:r>
              <a:rPr lang="en-US" sz="3200" dirty="0">
                <a:solidFill>
                  <a:srgbClr val="000000"/>
                </a:solidFill>
                <a:latin typeface="Arial"/>
                <a:ea typeface="Arial"/>
                <a:cs typeface="Arial"/>
                <a:sym typeface="Arial"/>
              </a:rPr>
              <a:t> MS a </a:t>
            </a:r>
            <a:r>
              <a:rPr lang="en-US" sz="3200" dirty="0" err="1">
                <a:solidFill>
                  <a:srgbClr val="000000"/>
                </a:solidFill>
                <a:latin typeface="Arial"/>
                <a:ea typeface="Arial"/>
                <a:cs typeface="Arial"/>
                <a:sym typeface="Arial"/>
              </a:rPr>
              <a:t>permis</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stabilirea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culturilor</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aseptice</a:t>
            </a:r>
            <a:r>
              <a:rPr lang="en-US" sz="3200" dirty="0">
                <a:solidFill>
                  <a:srgbClr val="000000"/>
                </a:solidFill>
                <a:latin typeface="Arial"/>
                <a:ea typeface="Arial"/>
                <a:cs typeface="Arial"/>
                <a:sym typeface="Arial"/>
              </a:rPr>
              <a:t> </a:t>
            </a:r>
            <a:r>
              <a:rPr lang="en-US" sz="3200" i="1" dirty="0">
                <a:solidFill>
                  <a:srgbClr val="000000"/>
                </a:solidFill>
                <a:latin typeface="Arial Italics"/>
                <a:ea typeface="Arial Italics"/>
                <a:cs typeface="Arial Italics"/>
                <a:sym typeface="Arial Italics"/>
              </a:rPr>
              <a:t>in vitro</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necesare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pentru</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evaluarea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efectelor</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metil</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jasmonatului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MeJA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în</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condiții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controlate</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MeJA</a:t>
            </a:r>
            <a:r>
              <a:rPr lang="en-US" sz="3200" dirty="0">
                <a:solidFill>
                  <a:srgbClr val="000000"/>
                </a:solidFill>
                <a:latin typeface="Arial"/>
                <a:ea typeface="Arial"/>
                <a:cs typeface="Arial"/>
                <a:sym typeface="Arial"/>
              </a:rPr>
              <a:t> a </a:t>
            </a:r>
            <a:r>
              <a:rPr lang="en-US" sz="3200" dirty="0" err="1">
                <a:solidFill>
                  <a:srgbClr val="000000"/>
                </a:solidFill>
                <a:latin typeface="Arial"/>
                <a:ea typeface="Arial"/>
                <a:cs typeface="Arial"/>
                <a:sym typeface="Arial"/>
              </a:rPr>
              <a:t>îmbunătățit</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vitalitatea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explantului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formarea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rădăcinilor</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și</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vigoarea</a:t>
            </a:r>
            <a:r>
              <a:rPr lang="en-US" sz="3200" dirty="0">
                <a:solidFill>
                  <a:srgbClr val="000000"/>
                </a:solidFill>
                <a:latin typeface="Arial"/>
                <a:ea typeface="Arial"/>
                <a:cs typeface="Arial"/>
                <a:sym typeface="Arial"/>
              </a:rPr>
              <a:t> </a:t>
            </a:r>
            <a:r>
              <a:rPr lang="en-US" sz="3200" dirty="0" err="1">
                <a:solidFill>
                  <a:srgbClr val="000000"/>
                </a:solidFill>
                <a:latin typeface="Arial"/>
                <a:ea typeface="Arial"/>
                <a:cs typeface="Arial"/>
                <a:sym typeface="Arial"/>
              </a:rPr>
              <a:t>plantulelor</a:t>
            </a:r>
            <a:r>
              <a:rPr lang="en-US" sz="3200" dirty="0">
                <a:solidFill>
                  <a:srgbClr val="000000"/>
                </a:solidFill>
                <a:latin typeface="Arial"/>
                <a:ea typeface="Arial"/>
                <a:cs typeface="Arial"/>
                <a:sym typeface="Aria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419806" y="27820959"/>
            <a:ext cx="21375246" cy="21375246"/>
          </a:xfrm>
          <a:custGeom>
            <a:avLst/>
            <a:gdLst/>
            <a:ahLst/>
            <a:cxnLst/>
            <a:rect l="l" t="t" r="r" b="b"/>
            <a:pathLst>
              <a:path w="21375246" h="21375246">
                <a:moveTo>
                  <a:pt x="0" y="0"/>
                </a:moveTo>
                <a:lnTo>
                  <a:pt x="21375246" y="0"/>
                </a:lnTo>
                <a:lnTo>
                  <a:pt x="21375246" y="21375246"/>
                </a:lnTo>
                <a:lnTo>
                  <a:pt x="0" y="21375246"/>
                </a:lnTo>
                <a:lnTo>
                  <a:pt x="0" y="0"/>
                </a:lnTo>
                <a:close/>
              </a:path>
            </a:pathLst>
          </a:custGeom>
          <a:blipFill>
            <a:blip r:embed="rId2">
              <a:alphaModFix amt="30000"/>
            </a:blip>
            <a:stretch>
              <a:fillRect/>
            </a:stretch>
          </a:blipFill>
        </p:spPr>
      </p:sp>
      <p:sp>
        <p:nvSpPr>
          <p:cNvPr id="3" name="Freeform 3"/>
          <p:cNvSpPr/>
          <p:nvPr/>
        </p:nvSpPr>
        <p:spPr>
          <a:xfrm rot="5400000">
            <a:off x="1889355" y="-408650"/>
            <a:ext cx="35186960" cy="46298631"/>
          </a:xfrm>
          <a:custGeom>
            <a:avLst/>
            <a:gdLst/>
            <a:ahLst/>
            <a:cxnLst/>
            <a:rect l="l" t="t" r="r" b="b"/>
            <a:pathLst>
              <a:path w="35186960" h="46298631">
                <a:moveTo>
                  <a:pt x="0" y="0"/>
                </a:moveTo>
                <a:lnTo>
                  <a:pt x="35186960" y="0"/>
                </a:lnTo>
                <a:lnTo>
                  <a:pt x="35186960" y="46298632"/>
                </a:lnTo>
                <a:lnTo>
                  <a:pt x="0" y="46298632"/>
                </a:lnTo>
                <a:lnTo>
                  <a:pt x="0" y="0"/>
                </a:lnTo>
                <a:close/>
              </a:path>
            </a:pathLst>
          </a:custGeom>
          <a:blipFill>
            <a:blip>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22200317" y="4291795"/>
            <a:ext cx="10245262" cy="19490021"/>
            <a:chOff x="0" y="0"/>
            <a:chExt cx="7099529" cy="13505752"/>
          </a:xfrm>
        </p:grpSpPr>
        <p:sp>
          <p:nvSpPr>
            <p:cNvPr id="5" name="Freeform 5"/>
            <p:cNvSpPr/>
            <p:nvPr/>
          </p:nvSpPr>
          <p:spPr>
            <a:xfrm>
              <a:off x="0" y="0"/>
              <a:ext cx="7099554" cy="13505814"/>
            </a:xfrm>
            <a:custGeom>
              <a:avLst/>
              <a:gdLst/>
              <a:ahLst/>
              <a:cxnLst/>
              <a:rect l="l" t="t" r="r" b="b"/>
              <a:pathLst>
                <a:path w="7099554" h="13505814">
                  <a:moveTo>
                    <a:pt x="0" y="0"/>
                  </a:moveTo>
                  <a:lnTo>
                    <a:pt x="7099554" y="0"/>
                  </a:lnTo>
                  <a:lnTo>
                    <a:pt x="7099554" y="13505814"/>
                  </a:lnTo>
                  <a:lnTo>
                    <a:pt x="0" y="13505814"/>
                  </a:lnTo>
                  <a:lnTo>
                    <a:pt x="0" y="0"/>
                  </a:lnTo>
                  <a:close/>
                </a:path>
              </a:pathLst>
            </a:custGeom>
            <a:blipFill>
              <a:blip r:embed="rId4">
                <a:alphaModFix amt="43000"/>
              </a:blip>
              <a:stretch>
                <a:fillRect r="-99999"/>
              </a:stretch>
            </a:blipFill>
          </p:spPr>
        </p:sp>
      </p:grpSp>
      <p:sp>
        <p:nvSpPr>
          <p:cNvPr id="6" name="AutoShape 6"/>
          <p:cNvSpPr/>
          <p:nvPr/>
        </p:nvSpPr>
        <p:spPr>
          <a:xfrm>
            <a:off x="-71742" y="4863274"/>
            <a:ext cx="32523646" cy="0"/>
          </a:xfrm>
          <a:prstGeom prst="line">
            <a:avLst/>
          </a:prstGeom>
          <a:ln w="95250" cap="rnd">
            <a:solidFill>
              <a:srgbClr val="FF0000"/>
            </a:solidFill>
            <a:prstDash val="solid"/>
            <a:headEnd type="none" w="sm" len="sm"/>
            <a:tailEnd type="none" w="sm" len="sm"/>
          </a:ln>
        </p:spPr>
      </p:sp>
      <p:sp>
        <p:nvSpPr>
          <p:cNvPr id="7" name="AutoShape 7"/>
          <p:cNvSpPr/>
          <p:nvPr/>
        </p:nvSpPr>
        <p:spPr>
          <a:xfrm>
            <a:off x="-77943" y="4983909"/>
            <a:ext cx="32523646" cy="0"/>
          </a:xfrm>
          <a:prstGeom prst="line">
            <a:avLst/>
          </a:prstGeom>
          <a:ln w="95250" cap="rnd">
            <a:solidFill>
              <a:srgbClr val="FFFF00"/>
            </a:solidFill>
            <a:prstDash val="solid"/>
            <a:headEnd type="none" w="sm" len="sm"/>
            <a:tailEnd type="none" w="sm" len="sm"/>
          </a:ln>
        </p:spPr>
      </p:sp>
      <p:sp>
        <p:nvSpPr>
          <p:cNvPr id="8" name="AutoShape 8"/>
          <p:cNvSpPr/>
          <p:nvPr/>
        </p:nvSpPr>
        <p:spPr>
          <a:xfrm>
            <a:off x="-76238" y="5109086"/>
            <a:ext cx="32523646" cy="0"/>
          </a:xfrm>
          <a:prstGeom prst="line">
            <a:avLst/>
          </a:prstGeom>
          <a:ln w="95250" cap="rnd">
            <a:solidFill>
              <a:srgbClr val="0070C0"/>
            </a:solidFill>
            <a:prstDash val="solid"/>
            <a:headEnd type="none" w="sm" len="sm"/>
            <a:tailEnd type="none" w="sm" len="sm"/>
          </a:ln>
        </p:spPr>
      </p:sp>
      <p:grpSp>
        <p:nvGrpSpPr>
          <p:cNvPr id="9" name="Group 9"/>
          <p:cNvGrpSpPr/>
          <p:nvPr/>
        </p:nvGrpSpPr>
        <p:grpSpPr>
          <a:xfrm>
            <a:off x="27172444" y="656568"/>
            <a:ext cx="4037467" cy="3962705"/>
            <a:chOff x="0" y="0"/>
            <a:chExt cx="5383289" cy="5283606"/>
          </a:xfrm>
        </p:grpSpPr>
        <p:sp>
          <p:nvSpPr>
            <p:cNvPr id="10" name="Freeform 10"/>
            <p:cNvSpPr/>
            <p:nvPr/>
          </p:nvSpPr>
          <p:spPr>
            <a:xfrm>
              <a:off x="0" y="0"/>
              <a:ext cx="5383276" cy="5283581"/>
            </a:xfrm>
            <a:custGeom>
              <a:avLst/>
              <a:gdLst/>
              <a:ahLst/>
              <a:cxnLst/>
              <a:rect l="l" t="t" r="r" b="b"/>
              <a:pathLst>
                <a:path w="5383276" h="5283581">
                  <a:moveTo>
                    <a:pt x="0" y="0"/>
                  </a:moveTo>
                  <a:lnTo>
                    <a:pt x="5383276" y="0"/>
                  </a:lnTo>
                  <a:lnTo>
                    <a:pt x="5383276" y="5283581"/>
                  </a:lnTo>
                  <a:lnTo>
                    <a:pt x="0" y="5283581"/>
                  </a:lnTo>
                  <a:lnTo>
                    <a:pt x="0" y="0"/>
                  </a:lnTo>
                  <a:close/>
                </a:path>
              </a:pathLst>
            </a:custGeom>
            <a:blipFill>
              <a:blip r:embed="rId5"/>
              <a:stretch>
                <a:fillRect t="-943" b="-943"/>
              </a:stretch>
            </a:blipFill>
          </p:spPr>
        </p:sp>
      </p:grpSp>
      <p:grpSp>
        <p:nvGrpSpPr>
          <p:cNvPr id="11" name="Group 11"/>
          <p:cNvGrpSpPr/>
          <p:nvPr/>
        </p:nvGrpSpPr>
        <p:grpSpPr>
          <a:xfrm>
            <a:off x="27973987" y="8998464"/>
            <a:ext cx="3533979" cy="353397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5C29"/>
            </a:solidFill>
          </p:spPr>
        </p:sp>
        <p:sp>
          <p:nvSpPr>
            <p:cNvPr id="13" name="TextBox 13"/>
            <p:cNvSpPr txBox="1"/>
            <p:nvPr/>
          </p:nvSpPr>
          <p:spPr>
            <a:xfrm>
              <a:off x="76200" y="47625"/>
              <a:ext cx="660400" cy="688975"/>
            </a:xfrm>
            <a:prstGeom prst="rect">
              <a:avLst/>
            </a:prstGeom>
          </p:spPr>
          <p:txBody>
            <a:bodyPr lIns="20894" tIns="20894" rIns="20894" bIns="20894" rtlCol="0" anchor="ctr"/>
            <a:lstStyle/>
            <a:p>
              <a:pPr algn="ctr">
                <a:lnSpc>
                  <a:spcPts val="7200"/>
                </a:lnSpc>
              </a:pPr>
              <a:endParaRPr/>
            </a:p>
          </p:txBody>
        </p:sp>
      </p:grpSp>
      <p:grpSp>
        <p:nvGrpSpPr>
          <p:cNvPr id="14" name="Group 14"/>
          <p:cNvGrpSpPr/>
          <p:nvPr/>
        </p:nvGrpSpPr>
        <p:grpSpPr>
          <a:xfrm>
            <a:off x="28014796" y="9039273"/>
            <a:ext cx="3452362" cy="34523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30611" r="-47166"/>
              </a:stretch>
            </a:blipFill>
          </p:spPr>
        </p:sp>
      </p:grpSp>
      <p:grpSp>
        <p:nvGrpSpPr>
          <p:cNvPr id="16" name="Group 16"/>
          <p:cNvGrpSpPr/>
          <p:nvPr/>
        </p:nvGrpSpPr>
        <p:grpSpPr>
          <a:xfrm>
            <a:off x="24222830" y="8964473"/>
            <a:ext cx="3533979" cy="3533979"/>
            <a:chOff x="0" y="0"/>
            <a:chExt cx="4711973" cy="4711973"/>
          </a:xfrm>
        </p:grpSpPr>
        <p:grpSp>
          <p:nvGrpSpPr>
            <p:cNvPr id="17" name="Group 17"/>
            <p:cNvGrpSpPr/>
            <p:nvPr/>
          </p:nvGrpSpPr>
          <p:grpSpPr>
            <a:xfrm>
              <a:off x="0" y="0"/>
              <a:ext cx="4711973" cy="471197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5C29"/>
              </a:solidFill>
            </p:spPr>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7199"/>
                  </a:lnSpc>
                </a:pPr>
                <a:endParaRPr/>
              </a:p>
            </p:txBody>
          </p:sp>
        </p:grpSp>
        <p:grpSp>
          <p:nvGrpSpPr>
            <p:cNvPr id="20" name="Group 20"/>
            <p:cNvGrpSpPr/>
            <p:nvPr/>
          </p:nvGrpSpPr>
          <p:grpSpPr>
            <a:xfrm>
              <a:off x="54412" y="54412"/>
              <a:ext cx="4603149" cy="460314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57298" t="-42445" r="-95936"/>
                </a:stretch>
              </a:blipFill>
            </p:spPr>
          </p:sp>
        </p:grpSp>
      </p:grpSp>
      <p:sp>
        <p:nvSpPr>
          <p:cNvPr id="22" name="Freeform 22"/>
          <p:cNvSpPr/>
          <p:nvPr/>
        </p:nvSpPr>
        <p:spPr>
          <a:xfrm>
            <a:off x="729989" y="190033"/>
            <a:ext cx="3294818" cy="4038165"/>
          </a:xfrm>
          <a:custGeom>
            <a:avLst/>
            <a:gdLst/>
            <a:ahLst/>
            <a:cxnLst/>
            <a:rect l="l" t="t" r="r" b="b"/>
            <a:pathLst>
              <a:path w="3294818" h="4038165">
                <a:moveTo>
                  <a:pt x="0" y="0"/>
                </a:moveTo>
                <a:lnTo>
                  <a:pt x="3294818" y="0"/>
                </a:lnTo>
                <a:lnTo>
                  <a:pt x="3294818" y="4038166"/>
                </a:lnTo>
                <a:lnTo>
                  <a:pt x="0" y="4038166"/>
                </a:lnTo>
                <a:lnTo>
                  <a:pt x="0" y="0"/>
                </a:lnTo>
                <a:close/>
              </a:path>
            </a:pathLst>
          </a:custGeom>
          <a:blipFill>
            <a:blip r:embed="rId8"/>
            <a:stretch>
              <a:fillRect/>
            </a:stretch>
          </a:blipFill>
        </p:spPr>
      </p:sp>
      <p:grpSp>
        <p:nvGrpSpPr>
          <p:cNvPr id="23" name="Group 23"/>
          <p:cNvGrpSpPr/>
          <p:nvPr/>
        </p:nvGrpSpPr>
        <p:grpSpPr>
          <a:xfrm>
            <a:off x="702337" y="9286343"/>
            <a:ext cx="22998930" cy="3050812"/>
            <a:chOff x="0" y="0"/>
            <a:chExt cx="1923528" cy="255156"/>
          </a:xfrm>
        </p:grpSpPr>
        <p:sp>
          <p:nvSpPr>
            <p:cNvPr id="24" name="Freeform 24"/>
            <p:cNvSpPr/>
            <p:nvPr/>
          </p:nvSpPr>
          <p:spPr>
            <a:xfrm>
              <a:off x="0" y="0"/>
              <a:ext cx="1923528" cy="255156"/>
            </a:xfrm>
            <a:custGeom>
              <a:avLst/>
              <a:gdLst/>
              <a:ahLst/>
              <a:cxnLst/>
              <a:rect l="l" t="t" r="r" b="b"/>
              <a:pathLst>
                <a:path w="1923528" h="255156">
                  <a:moveTo>
                    <a:pt x="27940" y="0"/>
                  </a:moveTo>
                  <a:lnTo>
                    <a:pt x="1895588" y="0"/>
                  </a:lnTo>
                  <a:cubicBezTo>
                    <a:pt x="1911019" y="0"/>
                    <a:pt x="1923528" y="12509"/>
                    <a:pt x="1923528" y="27940"/>
                  </a:cubicBezTo>
                  <a:lnTo>
                    <a:pt x="1923528" y="227217"/>
                  </a:lnTo>
                  <a:cubicBezTo>
                    <a:pt x="1923528" y="234627"/>
                    <a:pt x="1920584" y="241733"/>
                    <a:pt x="1915345" y="246973"/>
                  </a:cubicBezTo>
                  <a:cubicBezTo>
                    <a:pt x="1910105" y="252213"/>
                    <a:pt x="1902998" y="255156"/>
                    <a:pt x="1895588" y="255156"/>
                  </a:cubicBezTo>
                  <a:lnTo>
                    <a:pt x="27940" y="255156"/>
                  </a:lnTo>
                  <a:cubicBezTo>
                    <a:pt x="20530" y="255156"/>
                    <a:pt x="13423" y="252213"/>
                    <a:pt x="8183" y="246973"/>
                  </a:cubicBezTo>
                  <a:cubicBezTo>
                    <a:pt x="2944" y="241733"/>
                    <a:pt x="0" y="234627"/>
                    <a:pt x="0" y="227217"/>
                  </a:cubicBezTo>
                  <a:lnTo>
                    <a:pt x="0" y="27940"/>
                  </a:lnTo>
                  <a:cubicBezTo>
                    <a:pt x="0" y="20530"/>
                    <a:pt x="2944" y="13423"/>
                    <a:pt x="8183" y="8183"/>
                  </a:cubicBezTo>
                  <a:cubicBezTo>
                    <a:pt x="13423" y="2944"/>
                    <a:pt x="20530" y="0"/>
                    <a:pt x="27940" y="0"/>
                  </a:cubicBezTo>
                  <a:close/>
                </a:path>
              </a:pathLst>
            </a:custGeom>
            <a:ln w="38100" cap="rnd">
              <a:solidFill>
                <a:srgbClr val="000000"/>
              </a:solidFill>
              <a:prstDash val="lgDash"/>
              <a:round/>
            </a:ln>
          </p:spPr>
        </p:sp>
        <p:sp>
          <p:nvSpPr>
            <p:cNvPr id="25" name="TextBox 25"/>
            <p:cNvSpPr txBox="1"/>
            <p:nvPr/>
          </p:nvSpPr>
          <p:spPr>
            <a:xfrm>
              <a:off x="0" y="-28575"/>
              <a:ext cx="1923528" cy="283731"/>
            </a:xfrm>
            <a:prstGeom prst="rect">
              <a:avLst/>
            </a:prstGeom>
          </p:spPr>
          <p:txBody>
            <a:bodyPr lIns="50800" tIns="50800" rIns="50800" bIns="50800" rtlCol="0" anchor="ctr"/>
            <a:lstStyle/>
            <a:p>
              <a:pPr algn="ctr">
                <a:lnSpc>
                  <a:spcPts val="7200"/>
                </a:lnSpc>
              </a:pPr>
              <a:endParaRPr/>
            </a:p>
          </p:txBody>
        </p:sp>
      </p:grpSp>
      <p:grpSp>
        <p:nvGrpSpPr>
          <p:cNvPr id="26" name="Group 26"/>
          <p:cNvGrpSpPr/>
          <p:nvPr/>
        </p:nvGrpSpPr>
        <p:grpSpPr>
          <a:xfrm>
            <a:off x="702337" y="12746730"/>
            <a:ext cx="14313359" cy="4006987"/>
            <a:chOff x="0" y="0"/>
            <a:chExt cx="1197105" cy="335126"/>
          </a:xfrm>
        </p:grpSpPr>
        <p:sp>
          <p:nvSpPr>
            <p:cNvPr id="27" name="Freeform 27"/>
            <p:cNvSpPr/>
            <p:nvPr/>
          </p:nvSpPr>
          <p:spPr>
            <a:xfrm>
              <a:off x="0" y="0"/>
              <a:ext cx="1197105" cy="335126"/>
            </a:xfrm>
            <a:custGeom>
              <a:avLst/>
              <a:gdLst/>
              <a:ahLst/>
              <a:cxnLst/>
              <a:rect l="l" t="t" r="r" b="b"/>
              <a:pathLst>
                <a:path w="1197105" h="335126">
                  <a:moveTo>
                    <a:pt x="44894" y="0"/>
                  </a:moveTo>
                  <a:lnTo>
                    <a:pt x="1152212" y="0"/>
                  </a:lnTo>
                  <a:cubicBezTo>
                    <a:pt x="1164118" y="0"/>
                    <a:pt x="1175537" y="4730"/>
                    <a:pt x="1183956" y="13149"/>
                  </a:cubicBezTo>
                  <a:cubicBezTo>
                    <a:pt x="1192376" y="21568"/>
                    <a:pt x="1197105" y="32987"/>
                    <a:pt x="1197105" y="44894"/>
                  </a:cubicBezTo>
                  <a:lnTo>
                    <a:pt x="1197105" y="290233"/>
                  </a:lnTo>
                  <a:cubicBezTo>
                    <a:pt x="1197105" y="315027"/>
                    <a:pt x="1177006" y="335126"/>
                    <a:pt x="1152212" y="335126"/>
                  </a:cubicBezTo>
                  <a:lnTo>
                    <a:pt x="44894" y="335126"/>
                  </a:lnTo>
                  <a:cubicBezTo>
                    <a:pt x="20100" y="335126"/>
                    <a:pt x="0" y="315027"/>
                    <a:pt x="0" y="290233"/>
                  </a:cubicBezTo>
                  <a:lnTo>
                    <a:pt x="0" y="44894"/>
                  </a:lnTo>
                  <a:cubicBezTo>
                    <a:pt x="0" y="20100"/>
                    <a:pt x="20100" y="0"/>
                    <a:pt x="44894" y="0"/>
                  </a:cubicBezTo>
                  <a:close/>
                </a:path>
              </a:pathLst>
            </a:custGeom>
            <a:ln w="38100" cap="rnd">
              <a:solidFill>
                <a:srgbClr val="000000"/>
              </a:solidFill>
              <a:prstDash val="lgDash"/>
              <a:round/>
            </a:ln>
          </p:spPr>
        </p:sp>
        <p:sp>
          <p:nvSpPr>
            <p:cNvPr id="28" name="TextBox 28"/>
            <p:cNvSpPr txBox="1"/>
            <p:nvPr/>
          </p:nvSpPr>
          <p:spPr>
            <a:xfrm>
              <a:off x="0" y="-28575"/>
              <a:ext cx="1197105" cy="363701"/>
            </a:xfrm>
            <a:prstGeom prst="rect">
              <a:avLst/>
            </a:prstGeom>
          </p:spPr>
          <p:txBody>
            <a:bodyPr lIns="50800" tIns="50800" rIns="50800" bIns="50800" rtlCol="0" anchor="ctr"/>
            <a:lstStyle/>
            <a:p>
              <a:pPr algn="ctr">
                <a:lnSpc>
                  <a:spcPts val="7200"/>
                </a:lnSpc>
              </a:pPr>
              <a:endParaRPr/>
            </a:p>
          </p:txBody>
        </p:sp>
      </p:grpSp>
      <p:grpSp>
        <p:nvGrpSpPr>
          <p:cNvPr id="29" name="Group 29"/>
          <p:cNvGrpSpPr/>
          <p:nvPr/>
        </p:nvGrpSpPr>
        <p:grpSpPr>
          <a:xfrm>
            <a:off x="17181767" y="12684844"/>
            <a:ext cx="14625668" cy="4068873"/>
            <a:chOff x="0" y="0"/>
            <a:chExt cx="1223225" cy="340302"/>
          </a:xfrm>
        </p:grpSpPr>
        <p:sp>
          <p:nvSpPr>
            <p:cNvPr id="30" name="Freeform 30"/>
            <p:cNvSpPr/>
            <p:nvPr/>
          </p:nvSpPr>
          <p:spPr>
            <a:xfrm>
              <a:off x="0" y="0"/>
              <a:ext cx="1223226" cy="340302"/>
            </a:xfrm>
            <a:custGeom>
              <a:avLst/>
              <a:gdLst/>
              <a:ahLst/>
              <a:cxnLst/>
              <a:rect l="l" t="t" r="r" b="b"/>
              <a:pathLst>
                <a:path w="1223226" h="340302">
                  <a:moveTo>
                    <a:pt x="43935" y="0"/>
                  </a:moveTo>
                  <a:lnTo>
                    <a:pt x="1179291" y="0"/>
                  </a:lnTo>
                  <a:cubicBezTo>
                    <a:pt x="1190943" y="0"/>
                    <a:pt x="1202118" y="4629"/>
                    <a:pt x="1210357" y="12868"/>
                  </a:cubicBezTo>
                  <a:cubicBezTo>
                    <a:pt x="1218597" y="21108"/>
                    <a:pt x="1223226" y="32283"/>
                    <a:pt x="1223226" y="43935"/>
                  </a:cubicBezTo>
                  <a:lnTo>
                    <a:pt x="1223226" y="296367"/>
                  </a:lnTo>
                  <a:cubicBezTo>
                    <a:pt x="1223226" y="320632"/>
                    <a:pt x="1203555" y="340302"/>
                    <a:pt x="1179291" y="340302"/>
                  </a:cubicBezTo>
                  <a:lnTo>
                    <a:pt x="43935" y="340302"/>
                  </a:lnTo>
                  <a:cubicBezTo>
                    <a:pt x="19670" y="340302"/>
                    <a:pt x="0" y="320632"/>
                    <a:pt x="0" y="296367"/>
                  </a:cubicBezTo>
                  <a:lnTo>
                    <a:pt x="0" y="43935"/>
                  </a:lnTo>
                  <a:cubicBezTo>
                    <a:pt x="0" y="19670"/>
                    <a:pt x="19670" y="0"/>
                    <a:pt x="43935" y="0"/>
                  </a:cubicBezTo>
                  <a:close/>
                </a:path>
              </a:pathLst>
            </a:custGeom>
            <a:ln w="38100" cap="rnd">
              <a:solidFill>
                <a:srgbClr val="000000"/>
              </a:solidFill>
              <a:prstDash val="lgDash"/>
              <a:round/>
            </a:ln>
          </p:spPr>
        </p:sp>
        <p:sp>
          <p:nvSpPr>
            <p:cNvPr id="31" name="TextBox 31"/>
            <p:cNvSpPr txBox="1"/>
            <p:nvPr/>
          </p:nvSpPr>
          <p:spPr>
            <a:xfrm>
              <a:off x="0" y="-28575"/>
              <a:ext cx="1223225" cy="368877"/>
            </a:xfrm>
            <a:prstGeom prst="rect">
              <a:avLst/>
            </a:prstGeom>
          </p:spPr>
          <p:txBody>
            <a:bodyPr lIns="50800" tIns="50800" rIns="50800" bIns="50800" rtlCol="0" anchor="ctr"/>
            <a:lstStyle/>
            <a:p>
              <a:pPr algn="ctr">
                <a:lnSpc>
                  <a:spcPts val="7200"/>
                </a:lnSpc>
              </a:pPr>
              <a:endParaRPr/>
            </a:p>
          </p:txBody>
        </p:sp>
      </p:grpSp>
      <p:grpSp>
        <p:nvGrpSpPr>
          <p:cNvPr id="32" name="Group 32"/>
          <p:cNvGrpSpPr/>
          <p:nvPr/>
        </p:nvGrpSpPr>
        <p:grpSpPr>
          <a:xfrm>
            <a:off x="14213692" y="12356205"/>
            <a:ext cx="4530862" cy="4530862"/>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5C29"/>
            </a:solidFill>
          </p:spPr>
        </p:sp>
        <p:sp>
          <p:nvSpPr>
            <p:cNvPr id="34" name="TextBox 34"/>
            <p:cNvSpPr txBox="1"/>
            <p:nvPr/>
          </p:nvSpPr>
          <p:spPr>
            <a:xfrm>
              <a:off x="76200" y="57150"/>
              <a:ext cx="660400" cy="679450"/>
            </a:xfrm>
            <a:prstGeom prst="rect">
              <a:avLst/>
            </a:prstGeom>
          </p:spPr>
          <p:txBody>
            <a:bodyPr lIns="24508" tIns="24508" rIns="24508" bIns="24508" rtlCol="0" anchor="ctr"/>
            <a:lstStyle/>
            <a:p>
              <a:pPr algn="ctr">
                <a:lnSpc>
                  <a:spcPts val="7199"/>
                </a:lnSpc>
              </a:pPr>
              <a:endParaRPr/>
            </a:p>
          </p:txBody>
        </p:sp>
      </p:grpSp>
      <p:grpSp>
        <p:nvGrpSpPr>
          <p:cNvPr id="35" name="Group 35"/>
          <p:cNvGrpSpPr/>
          <p:nvPr/>
        </p:nvGrpSpPr>
        <p:grpSpPr>
          <a:xfrm>
            <a:off x="14266012" y="12408525"/>
            <a:ext cx="4426222" cy="4426222"/>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19313" r="-14020"/>
              </a:stretch>
            </a:blipFill>
          </p:spPr>
        </p:sp>
      </p:grpSp>
      <p:grpSp>
        <p:nvGrpSpPr>
          <p:cNvPr id="37" name="Group 37"/>
          <p:cNvGrpSpPr/>
          <p:nvPr/>
        </p:nvGrpSpPr>
        <p:grpSpPr>
          <a:xfrm>
            <a:off x="534483" y="17043686"/>
            <a:ext cx="8316697" cy="5775008"/>
            <a:chOff x="0" y="0"/>
            <a:chExt cx="695571" cy="482996"/>
          </a:xfrm>
        </p:grpSpPr>
        <p:sp>
          <p:nvSpPr>
            <p:cNvPr id="38" name="Freeform 38"/>
            <p:cNvSpPr/>
            <p:nvPr/>
          </p:nvSpPr>
          <p:spPr>
            <a:xfrm>
              <a:off x="0" y="0"/>
              <a:ext cx="695571" cy="482996"/>
            </a:xfrm>
            <a:custGeom>
              <a:avLst/>
              <a:gdLst/>
              <a:ahLst/>
              <a:cxnLst/>
              <a:rect l="l" t="t" r="r" b="b"/>
              <a:pathLst>
                <a:path w="695571" h="482996">
                  <a:moveTo>
                    <a:pt x="148011" y="0"/>
                  </a:moveTo>
                  <a:lnTo>
                    <a:pt x="547560" y="0"/>
                  </a:lnTo>
                  <a:cubicBezTo>
                    <a:pt x="586815" y="0"/>
                    <a:pt x="624462" y="15594"/>
                    <a:pt x="652220" y="43352"/>
                  </a:cubicBezTo>
                  <a:cubicBezTo>
                    <a:pt x="679977" y="71109"/>
                    <a:pt x="695571" y="108756"/>
                    <a:pt x="695571" y="148011"/>
                  </a:cubicBezTo>
                  <a:lnTo>
                    <a:pt x="695571" y="334985"/>
                  </a:lnTo>
                  <a:cubicBezTo>
                    <a:pt x="695571" y="374240"/>
                    <a:pt x="679977" y="411887"/>
                    <a:pt x="652220" y="439644"/>
                  </a:cubicBezTo>
                  <a:cubicBezTo>
                    <a:pt x="624462" y="467402"/>
                    <a:pt x="586815" y="482996"/>
                    <a:pt x="547560" y="482996"/>
                  </a:cubicBezTo>
                  <a:lnTo>
                    <a:pt x="148011" y="482996"/>
                  </a:lnTo>
                  <a:cubicBezTo>
                    <a:pt x="108756" y="482996"/>
                    <a:pt x="71109" y="467402"/>
                    <a:pt x="43352" y="439644"/>
                  </a:cubicBezTo>
                  <a:cubicBezTo>
                    <a:pt x="15594" y="411887"/>
                    <a:pt x="0" y="374240"/>
                    <a:pt x="0" y="334985"/>
                  </a:cubicBezTo>
                  <a:lnTo>
                    <a:pt x="0" y="148011"/>
                  </a:lnTo>
                  <a:cubicBezTo>
                    <a:pt x="0" y="108756"/>
                    <a:pt x="15594" y="71109"/>
                    <a:pt x="43352" y="43352"/>
                  </a:cubicBezTo>
                  <a:cubicBezTo>
                    <a:pt x="71109" y="15594"/>
                    <a:pt x="108756" y="0"/>
                    <a:pt x="148011" y="0"/>
                  </a:cubicBezTo>
                  <a:close/>
                </a:path>
              </a:pathLst>
            </a:custGeom>
            <a:solidFill>
              <a:srgbClr val="3F5C29"/>
            </a:solidFill>
          </p:spPr>
        </p:sp>
        <p:sp>
          <p:nvSpPr>
            <p:cNvPr id="39" name="TextBox 39"/>
            <p:cNvSpPr txBox="1"/>
            <p:nvPr/>
          </p:nvSpPr>
          <p:spPr>
            <a:xfrm>
              <a:off x="0" y="-28575"/>
              <a:ext cx="695571" cy="511571"/>
            </a:xfrm>
            <a:prstGeom prst="rect">
              <a:avLst/>
            </a:prstGeom>
          </p:spPr>
          <p:txBody>
            <a:bodyPr lIns="50800" tIns="50800" rIns="50800" bIns="50800" rtlCol="0" anchor="ctr"/>
            <a:lstStyle/>
            <a:p>
              <a:pPr algn="ctr">
                <a:lnSpc>
                  <a:spcPts val="7200"/>
                </a:lnSpc>
              </a:pPr>
              <a:endParaRPr/>
            </a:p>
          </p:txBody>
        </p:sp>
      </p:grpSp>
      <p:grpSp>
        <p:nvGrpSpPr>
          <p:cNvPr id="40" name="Group 40"/>
          <p:cNvGrpSpPr/>
          <p:nvPr/>
        </p:nvGrpSpPr>
        <p:grpSpPr>
          <a:xfrm>
            <a:off x="810501" y="17195094"/>
            <a:ext cx="7764661" cy="5408839"/>
            <a:chOff x="0" y="0"/>
            <a:chExt cx="1016682" cy="708217"/>
          </a:xfrm>
        </p:grpSpPr>
        <p:sp>
          <p:nvSpPr>
            <p:cNvPr id="41" name="Freeform 41"/>
            <p:cNvSpPr/>
            <p:nvPr/>
          </p:nvSpPr>
          <p:spPr>
            <a:xfrm>
              <a:off x="0" y="0"/>
              <a:ext cx="1016682" cy="708217"/>
            </a:xfrm>
            <a:custGeom>
              <a:avLst/>
              <a:gdLst/>
              <a:ahLst/>
              <a:cxnLst/>
              <a:rect l="l" t="t" r="r" b="b"/>
              <a:pathLst>
                <a:path w="1016682" h="708217">
                  <a:moveTo>
                    <a:pt x="158534" y="0"/>
                  </a:moveTo>
                  <a:lnTo>
                    <a:pt x="858147" y="0"/>
                  </a:lnTo>
                  <a:cubicBezTo>
                    <a:pt x="945703" y="0"/>
                    <a:pt x="1016682" y="70978"/>
                    <a:pt x="1016682" y="158534"/>
                  </a:cubicBezTo>
                  <a:lnTo>
                    <a:pt x="1016682" y="549683"/>
                  </a:lnTo>
                  <a:cubicBezTo>
                    <a:pt x="1016682" y="591729"/>
                    <a:pt x="999979" y="632053"/>
                    <a:pt x="970248" y="661784"/>
                  </a:cubicBezTo>
                  <a:cubicBezTo>
                    <a:pt x="940517" y="691515"/>
                    <a:pt x="900193" y="708217"/>
                    <a:pt x="858147" y="708217"/>
                  </a:cubicBezTo>
                  <a:lnTo>
                    <a:pt x="158534" y="708217"/>
                  </a:lnTo>
                  <a:cubicBezTo>
                    <a:pt x="70978" y="708217"/>
                    <a:pt x="0" y="637239"/>
                    <a:pt x="0" y="549683"/>
                  </a:cubicBezTo>
                  <a:lnTo>
                    <a:pt x="0" y="158534"/>
                  </a:lnTo>
                  <a:cubicBezTo>
                    <a:pt x="0" y="70978"/>
                    <a:pt x="70978" y="0"/>
                    <a:pt x="158534" y="0"/>
                  </a:cubicBezTo>
                  <a:close/>
                </a:path>
              </a:pathLst>
            </a:custGeom>
            <a:blipFill>
              <a:blip r:embed="rId10"/>
              <a:stretch>
                <a:fillRect t="-3758" b="-3758"/>
              </a:stretch>
            </a:blipFill>
          </p:spPr>
        </p:sp>
      </p:grpSp>
      <p:sp>
        <p:nvSpPr>
          <p:cNvPr id="42" name="Freeform 42"/>
          <p:cNvSpPr/>
          <p:nvPr/>
        </p:nvSpPr>
        <p:spPr>
          <a:xfrm>
            <a:off x="12053480" y="16612192"/>
            <a:ext cx="1574591" cy="1084500"/>
          </a:xfrm>
          <a:custGeom>
            <a:avLst/>
            <a:gdLst/>
            <a:ahLst/>
            <a:cxnLst/>
            <a:rect l="l" t="t" r="r" b="b"/>
            <a:pathLst>
              <a:path w="1574591" h="1084500">
                <a:moveTo>
                  <a:pt x="0" y="0"/>
                </a:moveTo>
                <a:lnTo>
                  <a:pt x="1574591" y="0"/>
                </a:lnTo>
                <a:lnTo>
                  <a:pt x="1574591" y="1084500"/>
                </a:lnTo>
                <a:lnTo>
                  <a:pt x="0" y="1084500"/>
                </a:lnTo>
                <a:lnTo>
                  <a:pt x="0" y="0"/>
                </a:lnTo>
                <a:close/>
              </a:path>
            </a:pathLst>
          </a:custGeom>
          <a:blipFill>
            <a:blip r:embed="rId11"/>
            <a:stretch>
              <a:fillRect/>
            </a:stretch>
          </a:blipFill>
        </p:spPr>
      </p:sp>
      <p:sp>
        <p:nvSpPr>
          <p:cNvPr id="43" name="Freeform 43"/>
          <p:cNvSpPr/>
          <p:nvPr/>
        </p:nvSpPr>
        <p:spPr>
          <a:xfrm rot="445509">
            <a:off x="-572561" y="4894364"/>
            <a:ext cx="4814669" cy="8588970"/>
          </a:xfrm>
          <a:custGeom>
            <a:avLst/>
            <a:gdLst/>
            <a:ahLst/>
            <a:cxnLst/>
            <a:rect l="l" t="t" r="r" b="b"/>
            <a:pathLst>
              <a:path w="4814669" h="8588970">
                <a:moveTo>
                  <a:pt x="0" y="0"/>
                </a:moveTo>
                <a:lnTo>
                  <a:pt x="4814669" y="0"/>
                </a:lnTo>
                <a:lnTo>
                  <a:pt x="4814669" y="8588969"/>
                </a:lnTo>
                <a:lnTo>
                  <a:pt x="0" y="8588969"/>
                </a:lnTo>
                <a:lnTo>
                  <a:pt x="0" y="0"/>
                </a:lnTo>
                <a:close/>
              </a:path>
            </a:pathLst>
          </a:custGeom>
          <a:blipFill>
            <a:blip r:embed="rId12">
              <a:alphaModFix amt="50000"/>
            </a:blip>
            <a:stretch>
              <a:fillRect l="-60756"/>
            </a:stretch>
          </a:blipFill>
        </p:spPr>
      </p:sp>
      <p:sp>
        <p:nvSpPr>
          <p:cNvPr id="44" name="Freeform 44"/>
          <p:cNvSpPr/>
          <p:nvPr/>
        </p:nvSpPr>
        <p:spPr>
          <a:xfrm>
            <a:off x="702337" y="24163359"/>
            <a:ext cx="10169568" cy="8712821"/>
          </a:xfrm>
          <a:custGeom>
            <a:avLst/>
            <a:gdLst/>
            <a:ahLst/>
            <a:cxnLst/>
            <a:rect l="l" t="t" r="r" b="b"/>
            <a:pathLst>
              <a:path w="10169568" h="8712821">
                <a:moveTo>
                  <a:pt x="0" y="0"/>
                </a:moveTo>
                <a:lnTo>
                  <a:pt x="10169568" y="0"/>
                </a:lnTo>
                <a:lnTo>
                  <a:pt x="10169568" y="8712822"/>
                </a:lnTo>
                <a:lnTo>
                  <a:pt x="0" y="8712822"/>
                </a:lnTo>
                <a:lnTo>
                  <a:pt x="0" y="0"/>
                </a:lnTo>
                <a:close/>
              </a:path>
            </a:pathLst>
          </a:custGeom>
          <a:blipFill>
            <a:blip r:embed="rId13"/>
            <a:stretch>
              <a:fillRect l="-7497" r="-8224" b="-3160"/>
            </a:stretch>
          </a:blipFill>
        </p:spPr>
      </p:sp>
      <p:sp>
        <p:nvSpPr>
          <p:cNvPr id="45" name="Freeform 45"/>
          <p:cNvSpPr/>
          <p:nvPr/>
        </p:nvSpPr>
        <p:spPr>
          <a:xfrm>
            <a:off x="18905447" y="22214224"/>
            <a:ext cx="12962935" cy="6634573"/>
          </a:xfrm>
          <a:custGeom>
            <a:avLst/>
            <a:gdLst/>
            <a:ahLst/>
            <a:cxnLst/>
            <a:rect l="l" t="t" r="r" b="b"/>
            <a:pathLst>
              <a:path w="12962935" h="6634573">
                <a:moveTo>
                  <a:pt x="0" y="0"/>
                </a:moveTo>
                <a:lnTo>
                  <a:pt x="12962935" y="0"/>
                </a:lnTo>
                <a:lnTo>
                  <a:pt x="12962935" y="6634573"/>
                </a:lnTo>
                <a:lnTo>
                  <a:pt x="0" y="6634573"/>
                </a:lnTo>
                <a:lnTo>
                  <a:pt x="0" y="0"/>
                </a:lnTo>
                <a:close/>
              </a:path>
            </a:pathLst>
          </a:custGeom>
          <a:blipFill>
            <a:blip r:embed="rId14"/>
            <a:stretch>
              <a:fillRect/>
            </a:stretch>
          </a:blipFill>
        </p:spPr>
      </p:sp>
      <p:sp>
        <p:nvSpPr>
          <p:cNvPr id="46" name="TextBox 46"/>
          <p:cNvSpPr txBox="1"/>
          <p:nvPr/>
        </p:nvSpPr>
        <p:spPr>
          <a:xfrm>
            <a:off x="10999285" y="30763322"/>
            <a:ext cx="20808150" cy="1971675"/>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The concentration of 0.5 mM had an inhibitory effect, leading to reduced reactivity and the occurrence of necrosis, whereas the concentration of 0.1 mM promoted a balanced morphogenetic response, particularly in apical explants. Lower concentrations (0.01–0.05 mM) maintained high reactivity, although with greater variability in internodal explants.</a:t>
            </a:r>
          </a:p>
        </p:txBody>
      </p:sp>
      <p:grpSp>
        <p:nvGrpSpPr>
          <p:cNvPr id="47" name="Group 47"/>
          <p:cNvGrpSpPr/>
          <p:nvPr/>
        </p:nvGrpSpPr>
        <p:grpSpPr>
          <a:xfrm>
            <a:off x="702337" y="34567065"/>
            <a:ext cx="30992499" cy="4767796"/>
            <a:chOff x="0" y="0"/>
            <a:chExt cx="2592074" cy="398757"/>
          </a:xfrm>
        </p:grpSpPr>
        <p:sp>
          <p:nvSpPr>
            <p:cNvPr id="48" name="Freeform 48"/>
            <p:cNvSpPr/>
            <p:nvPr/>
          </p:nvSpPr>
          <p:spPr>
            <a:xfrm>
              <a:off x="0" y="0"/>
              <a:ext cx="2592074" cy="398757"/>
            </a:xfrm>
            <a:custGeom>
              <a:avLst/>
              <a:gdLst/>
              <a:ahLst/>
              <a:cxnLst/>
              <a:rect l="l" t="t" r="r" b="b"/>
              <a:pathLst>
                <a:path w="2592074" h="398757">
                  <a:moveTo>
                    <a:pt x="20733" y="0"/>
                  </a:moveTo>
                  <a:lnTo>
                    <a:pt x="2571341" y="0"/>
                  </a:lnTo>
                  <a:cubicBezTo>
                    <a:pt x="2576840" y="0"/>
                    <a:pt x="2582113" y="2184"/>
                    <a:pt x="2586001" y="6073"/>
                  </a:cubicBezTo>
                  <a:cubicBezTo>
                    <a:pt x="2589890" y="9961"/>
                    <a:pt x="2592074" y="15235"/>
                    <a:pt x="2592074" y="20733"/>
                  </a:cubicBezTo>
                  <a:lnTo>
                    <a:pt x="2592074" y="378024"/>
                  </a:lnTo>
                  <a:cubicBezTo>
                    <a:pt x="2592074" y="389475"/>
                    <a:pt x="2582792" y="398757"/>
                    <a:pt x="2571341" y="398757"/>
                  </a:cubicBezTo>
                  <a:lnTo>
                    <a:pt x="20733" y="398757"/>
                  </a:lnTo>
                  <a:cubicBezTo>
                    <a:pt x="9283" y="398757"/>
                    <a:pt x="0" y="389475"/>
                    <a:pt x="0" y="378024"/>
                  </a:cubicBezTo>
                  <a:lnTo>
                    <a:pt x="0" y="20733"/>
                  </a:lnTo>
                  <a:cubicBezTo>
                    <a:pt x="0" y="15235"/>
                    <a:pt x="2184" y="9961"/>
                    <a:pt x="6073" y="6073"/>
                  </a:cubicBezTo>
                  <a:cubicBezTo>
                    <a:pt x="9961" y="2184"/>
                    <a:pt x="15235" y="0"/>
                    <a:pt x="20733" y="0"/>
                  </a:cubicBezTo>
                  <a:close/>
                </a:path>
              </a:pathLst>
            </a:custGeom>
            <a:ln w="38100" cap="rnd">
              <a:solidFill>
                <a:srgbClr val="000000"/>
              </a:solidFill>
              <a:prstDash val="lgDash"/>
              <a:round/>
            </a:ln>
          </p:spPr>
        </p:sp>
        <p:sp>
          <p:nvSpPr>
            <p:cNvPr id="49" name="TextBox 49"/>
            <p:cNvSpPr txBox="1"/>
            <p:nvPr/>
          </p:nvSpPr>
          <p:spPr>
            <a:xfrm>
              <a:off x="0" y="-28575"/>
              <a:ext cx="2592074" cy="427332"/>
            </a:xfrm>
            <a:prstGeom prst="rect">
              <a:avLst/>
            </a:prstGeom>
          </p:spPr>
          <p:txBody>
            <a:bodyPr lIns="50800" tIns="50800" rIns="50800" bIns="50800" rtlCol="0" anchor="ctr"/>
            <a:lstStyle/>
            <a:p>
              <a:pPr algn="ctr">
                <a:lnSpc>
                  <a:spcPts val="7200"/>
                </a:lnSpc>
              </a:pPr>
              <a:endParaRPr/>
            </a:p>
          </p:txBody>
        </p:sp>
      </p:grpSp>
      <p:grpSp>
        <p:nvGrpSpPr>
          <p:cNvPr id="50" name="Group 50"/>
          <p:cNvGrpSpPr/>
          <p:nvPr/>
        </p:nvGrpSpPr>
        <p:grpSpPr>
          <a:xfrm>
            <a:off x="6428595" y="32959770"/>
            <a:ext cx="25317893" cy="1540620"/>
            <a:chOff x="0" y="0"/>
            <a:chExt cx="2117475" cy="128851"/>
          </a:xfrm>
        </p:grpSpPr>
        <p:sp>
          <p:nvSpPr>
            <p:cNvPr id="51" name="Freeform 51"/>
            <p:cNvSpPr/>
            <p:nvPr/>
          </p:nvSpPr>
          <p:spPr>
            <a:xfrm>
              <a:off x="0" y="0"/>
              <a:ext cx="2117475" cy="128851"/>
            </a:xfrm>
            <a:custGeom>
              <a:avLst/>
              <a:gdLst/>
              <a:ahLst/>
              <a:cxnLst/>
              <a:rect l="l" t="t" r="r" b="b"/>
              <a:pathLst>
                <a:path w="2117475" h="128851">
                  <a:moveTo>
                    <a:pt x="25380" y="0"/>
                  </a:moveTo>
                  <a:lnTo>
                    <a:pt x="2092095" y="0"/>
                  </a:lnTo>
                  <a:cubicBezTo>
                    <a:pt x="2098826" y="0"/>
                    <a:pt x="2105282" y="2674"/>
                    <a:pt x="2110042" y="7434"/>
                  </a:cubicBezTo>
                  <a:cubicBezTo>
                    <a:pt x="2114801" y="12194"/>
                    <a:pt x="2117475" y="18649"/>
                    <a:pt x="2117475" y="25380"/>
                  </a:cubicBezTo>
                  <a:lnTo>
                    <a:pt x="2117475" y="103470"/>
                  </a:lnTo>
                  <a:cubicBezTo>
                    <a:pt x="2117475" y="110201"/>
                    <a:pt x="2114801" y="116657"/>
                    <a:pt x="2110042" y="121417"/>
                  </a:cubicBezTo>
                  <a:cubicBezTo>
                    <a:pt x="2105282" y="126177"/>
                    <a:pt x="2098826" y="128851"/>
                    <a:pt x="2092095" y="128851"/>
                  </a:cubicBezTo>
                  <a:lnTo>
                    <a:pt x="25380" y="128851"/>
                  </a:lnTo>
                  <a:cubicBezTo>
                    <a:pt x="18649" y="128851"/>
                    <a:pt x="12194" y="126177"/>
                    <a:pt x="7434" y="121417"/>
                  </a:cubicBezTo>
                  <a:cubicBezTo>
                    <a:pt x="2674" y="116657"/>
                    <a:pt x="0" y="110201"/>
                    <a:pt x="0" y="103470"/>
                  </a:cubicBezTo>
                  <a:lnTo>
                    <a:pt x="0" y="25380"/>
                  </a:lnTo>
                  <a:cubicBezTo>
                    <a:pt x="0" y="18649"/>
                    <a:pt x="2674" y="12194"/>
                    <a:pt x="7434" y="7434"/>
                  </a:cubicBezTo>
                  <a:cubicBezTo>
                    <a:pt x="12194" y="2674"/>
                    <a:pt x="18649" y="0"/>
                    <a:pt x="25380" y="0"/>
                  </a:cubicBezTo>
                  <a:close/>
                </a:path>
              </a:pathLst>
            </a:custGeom>
            <a:ln w="38100" cap="rnd">
              <a:solidFill>
                <a:srgbClr val="000000"/>
              </a:solidFill>
              <a:prstDash val="lgDash"/>
              <a:round/>
            </a:ln>
          </p:spPr>
        </p:sp>
        <p:sp>
          <p:nvSpPr>
            <p:cNvPr id="52" name="TextBox 52"/>
            <p:cNvSpPr txBox="1"/>
            <p:nvPr/>
          </p:nvSpPr>
          <p:spPr>
            <a:xfrm>
              <a:off x="0" y="-28575"/>
              <a:ext cx="2117475" cy="157426"/>
            </a:xfrm>
            <a:prstGeom prst="rect">
              <a:avLst/>
            </a:prstGeom>
          </p:spPr>
          <p:txBody>
            <a:bodyPr lIns="50800" tIns="50800" rIns="50800" bIns="50800" rtlCol="0" anchor="ctr"/>
            <a:lstStyle/>
            <a:p>
              <a:pPr algn="ctr">
                <a:lnSpc>
                  <a:spcPts val="7200"/>
                </a:lnSpc>
              </a:pPr>
              <a:endParaRPr/>
            </a:p>
          </p:txBody>
        </p:sp>
      </p:grpSp>
      <p:sp>
        <p:nvSpPr>
          <p:cNvPr id="53" name="Freeform 53"/>
          <p:cNvSpPr/>
          <p:nvPr/>
        </p:nvSpPr>
        <p:spPr>
          <a:xfrm>
            <a:off x="702337" y="33283150"/>
            <a:ext cx="1574591" cy="1084500"/>
          </a:xfrm>
          <a:custGeom>
            <a:avLst/>
            <a:gdLst/>
            <a:ahLst/>
            <a:cxnLst/>
            <a:rect l="l" t="t" r="r" b="b"/>
            <a:pathLst>
              <a:path w="1574591" h="1084500">
                <a:moveTo>
                  <a:pt x="0" y="0"/>
                </a:moveTo>
                <a:lnTo>
                  <a:pt x="1574591" y="0"/>
                </a:lnTo>
                <a:lnTo>
                  <a:pt x="1574591" y="1084500"/>
                </a:lnTo>
                <a:lnTo>
                  <a:pt x="0" y="1084500"/>
                </a:lnTo>
                <a:lnTo>
                  <a:pt x="0" y="0"/>
                </a:lnTo>
                <a:close/>
              </a:path>
            </a:pathLst>
          </a:custGeom>
          <a:blipFill>
            <a:blip r:embed="rId11"/>
            <a:stretch>
              <a:fillRect/>
            </a:stretch>
          </a:blipFill>
        </p:spPr>
      </p:sp>
      <p:sp>
        <p:nvSpPr>
          <p:cNvPr id="54" name="Freeform 54"/>
          <p:cNvSpPr/>
          <p:nvPr/>
        </p:nvSpPr>
        <p:spPr>
          <a:xfrm>
            <a:off x="10948223" y="24010959"/>
            <a:ext cx="7957224" cy="5047388"/>
          </a:xfrm>
          <a:custGeom>
            <a:avLst/>
            <a:gdLst/>
            <a:ahLst/>
            <a:cxnLst/>
            <a:rect l="l" t="t" r="r" b="b"/>
            <a:pathLst>
              <a:path w="7957224" h="5047388">
                <a:moveTo>
                  <a:pt x="0" y="0"/>
                </a:moveTo>
                <a:lnTo>
                  <a:pt x="7957224" y="0"/>
                </a:lnTo>
                <a:lnTo>
                  <a:pt x="7957224" y="5047388"/>
                </a:lnTo>
                <a:lnTo>
                  <a:pt x="0" y="5047388"/>
                </a:lnTo>
                <a:lnTo>
                  <a:pt x="0" y="0"/>
                </a:lnTo>
                <a:close/>
              </a:path>
            </a:pathLst>
          </a:custGeom>
          <a:blipFill>
            <a:blip r:embed="rId15"/>
            <a:stretch>
              <a:fillRect r="-1257"/>
            </a:stretch>
          </a:blipFill>
        </p:spPr>
      </p:sp>
      <p:grpSp>
        <p:nvGrpSpPr>
          <p:cNvPr id="55" name="Group 55"/>
          <p:cNvGrpSpPr/>
          <p:nvPr/>
        </p:nvGrpSpPr>
        <p:grpSpPr>
          <a:xfrm>
            <a:off x="25386914" y="34709940"/>
            <a:ext cx="5850498" cy="4214279"/>
            <a:chOff x="0" y="0"/>
            <a:chExt cx="998831" cy="719487"/>
          </a:xfrm>
        </p:grpSpPr>
        <p:sp>
          <p:nvSpPr>
            <p:cNvPr id="56" name="Freeform 56"/>
            <p:cNvSpPr/>
            <p:nvPr/>
          </p:nvSpPr>
          <p:spPr>
            <a:xfrm>
              <a:off x="0" y="0"/>
              <a:ext cx="998831" cy="719487"/>
            </a:xfrm>
            <a:custGeom>
              <a:avLst/>
              <a:gdLst/>
              <a:ahLst/>
              <a:cxnLst/>
              <a:rect l="l" t="t" r="r" b="b"/>
              <a:pathLst>
                <a:path w="998831" h="719487">
                  <a:moveTo>
                    <a:pt x="99247" y="0"/>
                  </a:moveTo>
                  <a:lnTo>
                    <a:pt x="899584" y="0"/>
                  </a:lnTo>
                  <a:cubicBezTo>
                    <a:pt x="954397" y="0"/>
                    <a:pt x="998831" y="44434"/>
                    <a:pt x="998831" y="99247"/>
                  </a:cubicBezTo>
                  <a:lnTo>
                    <a:pt x="998831" y="620240"/>
                  </a:lnTo>
                  <a:cubicBezTo>
                    <a:pt x="998831" y="675052"/>
                    <a:pt x="954397" y="719487"/>
                    <a:pt x="899584" y="719487"/>
                  </a:cubicBezTo>
                  <a:lnTo>
                    <a:pt x="99247" y="719487"/>
                  </a:lnTo>
                  <a:cubicBezTo>
                    <a:pt x="44434" y="719487"/>
                    <a:pt x="0" y="675052"/>
                    <a:pt x="0" y="620240"/>
                  </a:cubicBezTo>
                  <a:lnTo>
                    <a:pt x="0" y="99247"/>
                  </a:lnTo>
                  <a:cubicBezTo>
                    <a:pt x="0" y="44434"/>
                    <a:pt x="44434" y="0"/>
                    <a:pt x="99247" y="0"/>
                  </a:cubicBezTo>
                  <a:close/>
                </a:path>
              </a:pathLst>
            </a:custGeom>
            <a:blipFill>
              <a:blip r:embed="rId16"/>
              <a:stretch>
                <a:fillRect l="-14029" r="-14029"/>
              </a:stretch>
            </a:blipFill>
          </p:spPr>
        </p:sp>
      </p:grpSp>
      <p:sp>
        <p:nvSpPr>
          <p:cNvPr id="57" name="TextBox 57"/>
          <p:cNvSpPr txBox="1"/>
          <p:nvPr/>
        </p:nvSpPr>
        <p:spPr>
          <a:xfrm>
            <a:off x="2193903" y="5409105"/>
            <a:ext cx="28593964" cy="1876130"/>
          </a:xfrm>
          <a:prstGeom prst="rect">
            <a:avLst/>
          </a:prstGeom>
        </p:spPr>
        <p:txBody>
          <a:bodyPr lIns="0" tIns="0" rIns="0" bIns="0" rtlCol="0" anchor="t">
            <a:spAutoFit/>
          </a:bodyPr>
          <a:lstStyle/>
          <a:p>
            <a:pPr algn="ctr">
              <a:lnSpc>
                <a:spcPts val="7200"/>
              </a:lnSpc>
            </a:pPr>
            <a:r>
              <a:rPr lang="en-US" sz="6000" b="1">
                <a:solidFill>
                  <a:srgbClr val="000000"/>
                </a:solidFill>
                <a:latin typeface="Arial Bold"/>
                <a:ea typeface="Arial Bold"/>
                <a:cs typeface="Arial Bold"/>
                <a:sym typeface="Arial Bold"/>
              </a:rPr>
              <a:t>The impact of methyl jasmonate elicitation on the morphogenetic pathways and rhizogenic modulation of </a:t>
            </a:r>
            <a:r>
              <a:rPr lang="en-US" sz="6000" b="1" i="1">
                <a:solidFill>
                  <a:srgbClr val="000000"/>
                </a:solidFill>
                <a:latin typeface="Arial Bold Italics"/>
                <a:ea typeface="Arial Bold Italics"/>
                <a:cs typeface="Arial Bold Italics"/>
                <a:sym typeface="Arial Bold Italics"/>
              </a:rPr>
              <a:t>Ocimum basilicum</a:t>
            </a:r>
            <a:r>
              <a:rPr lang="en-US" sz="6000" b="1">
                <a:solidFill>
                  <a:srgbClr val="000000"/>
                </a:solidFill>
                <a:latin typeface="Arial Bold"/>
                <a:ea typeface="Arial Bold"/>
                <a:cs typeface="Arial Bold"/>
                <a:sym typeface="Arial Bold"/>
              </a:rPr>
              <a:t> L. ”</a:t>
            </a:r>
            <a:r>
              <a:rPr lang="en-US" sz="6000" b="1" i="1">
                <a:solidFill>
                  <a:srgbClr val="000000"/>
                </a:solidFill>
                <a:latin typeface="Arial Bold Italics"/>
                <a:ea typeface="Arial Bold Italics"/>
                <a:cs typeface="Arial Bold Italics"/>
                <a:sym typeface="Arial Bold Italics"/>
              </a:rPr>
              <a:t>in vitro</a:t>
            </a:r>
            <a:r>
              <a:rPr lang="en-US" sz="6000" b="1">
                <a:solidFill>
                  <a:srgbClr val="000000"/>
                </a:solidFill>
                <a:latin typeface="Arial Bold"/>
                <a:ea typeface="Arial Bold"/>
                <a:cs typeface="Arial Bold"/>
                <a:sym typeface="Arial Bold"/>
              </a:rPr>
              <a:t>"</a:t>
            </a:r>
          </a:p>
        </p:txBody>
      </p:sp>
      <p:sp>
        <p:nvSpPr>
          <p:cNvPr id="58" name="TextBox 58"/>
          <p:cNvSpPr txBox="1"/>
          <p:nvPr/>
        </p:nvSpPr>
        <p:spPr>
          <a:xfrm>
            <a:off x="3331645" y="7630973"/>
            <a:ext cx="28176322" cy="1114425"/>
          </a:xfrm>
          <a:prstGeom prst="rect">
            <a:avLst/>
          </a:prstGeom>
        </p:spPr>
        <p:txBody>
          <a:bodyPr lIns="0" tIns="0" rIns="0" bIns="0" rtlCol="0" anchor="t">
            <a:spAutoFit/>
          </a:bodyPr>
          <a:lstStyle/>
          <a:p>
            <a:pPr algn="r">
              <a:lnSpc>
                <a:spcPts val="4320"/>
              </a:lnSpc>
            </a:pPr>
            <a:r>
              <a:rPr lang="en-US" sz="3600" b="1">
                <a:solidFill>
                  <a:srgbClr val="000000"/>
                </a:solidFill>
                <a:latin typeface="Times New Roman Bold"/>
                <a:ea typeface="Times New Roman Bold"/>
                <a:cs typeface="Times New Roman Bold"/>
                <a:sym typeface="Times New Roman Bold"/>
              </a:rPr>
              <a:t>IGNAT Andreea-Beatrice,  CRISTEA Tina Oana, BREZEANU Petre Marian , ANTAL- TREMURICI Andreea, BĂLĂIȚĂ Claudia</a:t>
            </a:r>
          </a:p>
          <a:p>
            <a:pPr algn="r">
              <a:lnSpc>
                <a:spcPts val="4320"/>
              </a:lnSpc>
            </a:pPr>
            <a:r>
              <a:rPr lang="en-US" sz="3600">
                <a:solidFill>
                  <a:srgbClr val="000000"/>
                </a:solidFill>
                <a:latin typeface="Times New Roman"/>
                <a:ea typeface="Times New Roman"/>
                <a:cs typeface="Times New Roman"/>
                <a:sym typeface="Times New Roman"/>
              </a:rPr>
              <a:t>Vegetable Research and Development Station Bacău, România</a:t>
            </a:r>
          </a:p>
        </p:txBody>
      </p:sp>
      <p:sp>
        <p:nvSpPr>
          <p:cNvPr id="59" name="TextBox 59"/>
          <p:cNvSpPr txBox="1"/>
          <p:nvPr/>
        </p:nvSpPr>
        <p:spPr>
          <a:xfrm>
            <a:off x="1190156" y="9612736"/>
            <a:ext cx="22023292" cy="2457450"/>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Sweet basil (</a:t>
            </a:r>
            <a:r>
              <a:rPr lang="en-US" sz="3200" i="1">
                <a:solidFill>
                  <a:srgbClr val="000000"/>
                </a:solidFill>
                <a:latin typeface="Arial Italics"/>
                <a:ea typeface="Arial Italics"/>
                <a:cs typeface="Arial Italics"/>
                <a:sym typeface="Arial Italics"/>
              </a:rPr>
              <a:t>Ocimum basilicum </a:t>
            </a:r>
            <a:r>
              <a:rPr lang="en-US" sz="3200">
                <a:solidFill>
                  <a:srgbClr val="000000"/>
                </a:solidFill>
                <a:latin typeface="Arial"/>
                <a:ea typeface="Arial"/>
                <a:cs typeface="Arial"/>
                <a:sym typeface="Arial"/>
              </a:rPr>
              <a:t>L.) is an aromatic plant widely used in gastronomy, pharmaceuticals, and cosmetics due to its rich content of bioactive compounds and essential oils (Melo et al., 2021). Basil contains over 200 secondary metabolites, including linalool, eugenol, thymol, and camphor, with important applications in perfumes and food flavoring. In vitro cultures provide an efficient system for studying morphogenesis, organogenesis, and root development, while also supporting the production of valuable secondary metabolites (Rao and Ravishankar, 2002).</a:t>
            </a:r>
          </a:p>
        </p:txBody>
      </p:sp>
      <p:sp>
        <p:nvSpPr>
          <p:cNvPr id="60" name="TextBox 60"/>
          <p:cNvSpPr txBox="1"/>
          <p:nvPr/>
        </p:nvSpPr>
        <p:spPr>
          <a:xfrm>
            <a:off x="5318284" y="884215"/>
            <a:ext cx="21762720" cy="3686175"/>
          </a:xfrm>
          <a:prstGeom prst="rect">
            <a:avLst/>
          </a:prstGeom>
        </p:spPr>
        <p:txBody>
          <a:bodyPr lIns="0" tIns="0" rIns="0" bIns="0" rtlCol="0" anchor="t">
            <a:spAutoFit/>
          </a:bodyPr>
          <a:lstStyle/>
          <a:p>
            <a:pPr algn="ctr">
              <a:lnSpc>
                <a:spcPts val="7200"/>
              </a:lnSpc>
            </a:pPr>
            <a:r>
              <a:rPr lang="en-US" sz="6000" b="1">
                <a:solidFill>
                  <a:srgbClr val="000000"/>
                </a:solidFill>
                <a:latin typeface="Arial Bold"/>
                <a:ea typeface="Arial Bold"/>
                <a:cs typeface="Arial Bold"/>
                <a:sym typeface="Arial Bold"/>
              </a:rPr>
              <a:t>The 5th Edition of the Annual Conference</a:t>
            </a:r>
          </a:p>
          <a:p>
            <a:pPr algn="ctr">
              <a:lnSpc>
                <a:spcPts val="7200"/>
              </a:lnSpc>
            </a:pPr>
            <a:r>
              <a:rPr lang="en-US" sz="6000" b="1">
                <a:solidFill>
                  <a:srgbClr val="000000"/>
                </a:solidFill>
                <a:latin typeface="Arial Bold"/>
                <a:ea typeface="Arial Bold"/>
                <a:cs typeface="Arial Bold"/>
                <a:sym typeface="Arial Bold"/>
              </a:rPr>
              <a:t>“Romanian agricultural and forestry research: achievements and prospectives” </a:t>
            </a:r>
          </a:p>
          <a:p>
            <a:pPr algn="ctr">
              <a:lnSpc>
                <a:spcPts val="7200"/>
              </a:lnSpc>
            </a:pPr>
            <a:r>
              <a:rPr lang="en-US" sz="6000" b="1">
                <a:solidFill>
                  <a:srgbClr val="000000"/>
                </a:solidFill>
                <a:latin typeface="Arial Bold"/>
                <a:ea typeface="Arial Bold"/>
                <a:cs typeface="Arial Bold"/>
                <a:sym typeface="Arial Bold"/>
              </a:rPr>
              <a:t>May 28, 2026</a:t>
            </a:r>
          </a:p>
        </p:txBody>
      </p:sp>
      <p:sp>
        <p:nvSpPr>
          <p:cNvPr id="61" name="TextBox 61"/>
          <p:cNvSpPr txBox="1"/>
          <p:nvPr/>
        </p:nvSpPr>
        <p:spPr>
          <a:xfrm>
            <a:off x="1190156" y="8491463"/>
            <a:ext cx="4808220" cy="635498"/>
          </a:xfrm>
          <a:prstGeom prst="rect">
            <a:avLst/>
          </a:prstGeom>
        </p:spPr>
        <p:txBody>
          <a:bodyPr lIns="0" tIns="0" rIns="0" bIns="0" rtlCol="0" anchor="t">
            <a:spAutoFit/>
          </a:bodyPr>
          <a:lstStyle/>
          <a:p>
            <a:pPr algn="l">
              <a:lnSpc>
                <a:spcPts val="4800"/>
              </a:lnSpc>
            </a:pPr>
            <a:r>
              <a:rPr lang="en-US" sz="4000" b="1">
                <a:solidFill>
                  <a:srgbClr val="000000"/>
                </a:solidFill>
                <a:latin typeface="Arial Bold"/>
                <a:ea typeface="Arial Bold"/>
                <a:cs typeface="Arial Bold"/>
                <a:sym typeface="Arial Bold"/>
              </a:rPr>
              <a:t>INTRODUCTION</a:t>
            </a:r>
          </a:p>
        </p:txBody>
      </p:sp>
      <p:sp>
        <p:nvSpPr>
          <p:cNvPr id="62" name="TextBox 62"/>
          <p:cNvSpPr txBox="1"/>
          <p:nvPr/>
        </p:nvSpPr>
        <p:spPr>
          <a:xfrm>
            <a:off x="1410831" y="12903097"/>
            <a:ext cx="12530855" cy="3429000"/>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Plant growth regulators such as BAP and NAA are commonly used in tissue culture, but natural compounds like methyl jasmonate have gained attention due to their role in regulating explant development and metabolite biosynthesis (Efimova et al., 2021). MeJA may stimulate root formation, meristem development, and secondary metabolite accumulation depending on concentration and explant type (Singh </a:t>
            </a:r>
            <a:r>
              <a:rPr lang="en-US" sz="3200" i="1">
                <a:solidFill>
                  <a:srgbClr val="000000"/>
                </a:solidFill>
                <a:latin typeface="Arial Italics"/>
                <a:ea typeface="Arial Italics"/>
                <a:cs typeface="Arial Italics"/>
                <a:sym typeface="Arial Italics"/>
              </a:rPr>
              <a:t>et al</a:t>
            </a:r>
            <a:r>
              <a:rPr lang="en-US" sz="3200">
                <a:solidFill>
                  <a:srgbClr val="000000"/>
                </a:solidFill>
                <a:latin typeface="Arial"/>
                <a:ea typeface="Arial"/>
                <a:cs typeface="Arial"/>
                <a:sym typeface="Arial"/>
              </a:rPr>
              <a:t>., 2024).</a:t>
            </a:r>
          </a:p>
        </p:txBody>
      </p:sp>
      <p:sp>
        <p:nvSpPr>
          <p:cNvPr id="63" name="TextBox 63"/>
          <p:cNvSpPr txBox="1"/>
          <p:nvPr/>
        </p:nvSpPr>
        <p:spPr>
          <a:xfrm>
            <a:off x="18740380" y="12999169"/>
            <a:ext cx="12469531" cy="3429000"/>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In this study, basil seed germination and explant cultivation were evaluated in vitro at the Vegetable Research Station Bacău. The objective was to identify optimal MeJA concentrations capable of stimulating organogenesis and rhizogenesis compared with BAP and NAA. </a:t>
            </a:r>
          </a:p>
          <a:p>
            <a:pPr algn="just">
              <a:lnSpc>
                <a:spcPts val="3840"/>
              </a:lnSpc>
            </a:pPr>
            <a:r>
              <a:rPr lang="en-US" sz="3200">
                <a:solidFill>
                  <a:srgbClr val="000000"/>
                </a:solidFill>
                <a:latin typeface="Arial"/>
                <a:ea typeface="Arial"/>
                <a:cs typeface="Arial"/>
                <a:sym typeface="Arial"/>
              </a:rPr>
              <a:t>The results contribute to the development of efficient protocols for basil propagation and high-quality plant production.</a:t>
            </a:r>
          </a:p>
        </p:txBody>
      </p:sp>
      <p:sp>
        <p:nvSpPr>
          <p:cNvPr id="64" name="TextBox 64"/>
          <p:cNvSpPr txBox="1"/>
          <p:nvPr/>
        </p:nvSpPr>
        <p:spPr>
          <a:xfrm>
            <a:off x="13837540" y="17077567"/>
            <a:ext cx="6688455" cy="619125"/>
          </a:xfrm>
          <a:prstGeom prst="rect">
            <a:avLst/>
          </a:prstGeom>
        </p:spPr>
        <p:txBody>
          <a:bodyPr lIns="0" tIns="0" rIns="0" bIns="0" rtlCol="0" anchor="t">
            <a:spAutoFit/>
          </a:bodyPr>
          <a:lstStyle/>
          <a:p>
            <a:pPr algn="l">
              <a:lnSpc>
                <a:spcPts val="4800"/>
              </a:lnSpc>
            </a:pPr>
            <a:r>
              <a:rPr lang="en-US" sz="4000" b="1">
                <a:solidFill>
                  <a:srgbClr val="000000"/>
                </a:solidFill>
                <a:latin typeface="Arial Bold"/>
                <a:ea typeface="Arial Bold"/>
                <a:cs typeface="Arial Bold"/>
                <a:sym typeface="Arial Bold"/>
              </a:rPr>
              <a:t>MATERIAL AND METHODS </a:t>
            </a:r>
          </a:p>
        </p:txBody>
      </p:sp>
      <p:sp>
        <p:nvSpPr>
          <p:cNvPr id="65" name="TextBox 65"/>
          <p:cNvSpPr txBox="1"/>
          <p:nvPr/>
        </p:nvSpPr>
        <p:spPr>
          <a:xfrm>
            <a:off x="9060730" y="17703593"/>
            <a:ext cx="10536405" cy="4400550"/>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The experiment was conducted at the Vegetable Research and Development Station Bacău  using </a:t>
            </a:r>
            <a:r>
              <a:rPr lang="en-US" sz="3200" i="1">
                <a:solidFill>
                  <a:srgbClr val="000000"/>
                </a:solidFill>
                <a:latin typeface="Arial Italics"/>
                <a:ea typeface="Arial Italics"/>
                <a:cs typeface="Arial Italics"/>
                <a:sym typeface="Arial Italics"/>
              </a:rPr>
              <a:t>Ocimum basilicum</a:t>
            </a:r>
            <a:r>
              <a:rPr lang="en-US" sz="3200">
                <a:solidFill>
                  <a:srgbClr val="000000"/>
                </a:solidFill>
                <a:latin typeface="Arial"/>
                <a:ea typeface="Arial"/>
                <a:cs typeface="Arial"/>
                <a:sym typeface="Arial"/>
              </a:rPr>
              <a:t> L. seeds from the germplasm collection to evaluate morphogenetic responses under in vitro conditions. Seeds were surface-sterilized with 0.1% mercuric chloride and 5% chloramine T, followed by sterile water rinses. Germination was performed on Murashige and Skoog (MS) medium without growth regulators at 23°C under controlled light conditions.</a:t>
            </a:r>
          </a:p>
        </p:txBody>
      </p:sp>
      <p:sp>
        <p:nvSpPr>
          <p:cNvPr id="66" name="TextBox 66"/>
          <p:cNvSpPr txBox="1"/>
          <p:nvPr/>
        </p:nvSpPr>
        <p:spPr>
          <a:xfrm>
            <a:off x="20251462" y="17585074"/>
            <a:ext cx="11555973" cy="4400550"/>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Two experiments were carried out: seed germination in Petri dishes on moist filter paper and in vitro germination on MS medium for explant production. Germination percentage, germination energy, germination rate index (GRI), mean germination time (MGT), and explant reactivity were evaluated. Statistical analysis was performed using IBM SPSS Statistics 26.0, with Tukey’s test applied at p ≤ 0.05. Plantlets with 1–2 nodes were used as sources of apical and internodal explants for further experiments.</a:t>
            </a:r>
          </a:p>
        </p:txBody>
      </p:sp>
      <p:sp>
        <p:nvSpPr>
          <p:cNvPr id="67" name="TextBox 67"/>
          <p:cNvSpPr txBox="1"/>
          <p:nvPr/>
        </p:nvSpPr>
        <p:spPr>
          <a:xfrm>
            <a:off x="10166201" y="22305984"/>
            <a:ext cx="7253605" cy="619125"/>
          </a:xfrm>
          <a:prstGeom prst="rect">
            <a:avLst/>
          </a:prstGeom>
        </p:spPr>
        <p:txBody>
          <a:bodyPr lIns="0" tIns="0" rIns="0" bIns="0" rtlCol="0" anchor="t">
            <a:spAutoFit/>
          </a:bodyPr>
          <a:lstStyle/>
          <a:p>
            <a:pPr algn="l">
              <a:lnSpc>
                <a:spcPts val="4800"/>
              </a:lnSpc>
            </a:pPr>
            <a:r>
              <a:rPr lang="en-US" sz="4000" b="1">
                <a:solidFill>
                  <a:srgbClr val="000000"/>
                </a:solidFill>
                <a:latin typeface="Arial Bold"/>
                <a:ea typeface="Arial Bold"/>
                <a:cs typeface="Arial Bold"/>
                <a:sym typeface="Arial Bold"/>
              </a:rPr>
              <a:t>RESULTS AND DISCUSSIONS</a:t>
            </a:r>
          </a:p>
        </p:txBody>
      </p:sp>
      <p:sp>
        <p:nvSpPr>
          <p:cNvPr id="68" name="TextBox 68"/>
          <p:cNvSpPr txBox="1"/>
          <p:nvPr/>
        </p:nvSpPr>
        <p:spPr>
          <a:xfrm>
            <a:off x="702337" y="23010834"/>
            <a:ext cx="17955290" cy="1000125"/>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Seed germination and morphogenetic response in </a:t>
            </a:r>
            <a:r>
              <a:rPr lang="en-US" sz="3200" i="1">
                <a:solidFill>
                  <a:srgbClr val="000000"/>
                </a:solidFill>
                <a:latin typeface="Arial Italics"/>
                <a:ea typeface="Arial Italics"/>
                <a:cs typeface="Arial Italics"/>
                <a:sym typeface="Arial Italics"/>
              </a:rPr>
              <a:t>Ocimum basilicum</a:t>
            </a:r>
            <a:r>
              <a:rPr lang="en-US" sz="3200">
                <a:solidFill>
                  <a:srgbClr val="000000"/>
                </a:solidFill>
                <a:latin typeface="Arial"/>
                <a:ea typeface="Arial"/>
                <a:cs typeface="Arial"/>
                <a:sym typeface="Arial"/>
              </a:rPr>
              <a:t> L. were strongly influenced by culture conditions, explant type, and growth regulator composition. </a:t>
            </a:r>
          </a:p>
        </p:txBody>
      </p:sp>
      <p:sp>
        <p:nvSpPr>
          <p:cNvPr id="69" name="TextBox 69"/>
          <p:cNvSpPr txBox="1"/>
          <p:nvPr/>
        </p:nvSpPr>
        <p:spPr>
          <a:xfrm>
            <a:off x="11113347" y="29096447"/>
            <a:ext cx="20581489" cy="1485900"/>
          </a:xfrm>
          <a:prstGeom prst="rect">
            <a:avLst/>
          </a:prstGeom>
        </p:spPr>
        <p:txBody>
          <a:bodyPr lIns="0" tIns="0" rIns="0" bIns="0" rtlCol="0" anchor="t">
            <a:spAutoFit/>
          </a:bodyPr>
          <a:lstStyle/>
          <a:p>
            <a:pPr algn="just">
              <a:lnSpc>
                <a:spcPts val="3840"/>
              </a:lnSpc>
            </a:pPr>
            <a:r>
              <a:rPr lang="en-US" sz="3200">
                <a:solidFill>
                  <a:srgbClr val="000000"/>
                </a:solidFill>
                <a:latin typeface="Arial"/>
                <a:ea typeface="Arial"/>
                <a:cs typeface="Arial"/>
                <a:sym typeface="Arial"/>
              </a:rPr>
              <a:t>Methyl jasmonate showed a concentration-dependent effect. Low concentrations (0.01–0.1 mM) stimulated balanced morphogenesis, root initiation, and explant vitality, whereas 0.5 mM reduced reactivity and induced necrosis. </a:t>
            </a:r>
          </a:p>
        </p:txBody>
      </p:sp>
      <p:sp>
        <p:nvSpPr>
          <p:cNvPr id="70" name="TextBox 70"/>
          <p:cNvSpPr txBox="1"/>
          <p:nvPr/>
        </p:nvSpPr>
        <p:spPr>
          <a:xfrm>
            <a:off x="2377398" y="33425144"/>
            <a:ext cx="3894772" cy="619125"/>
          </a:xfrm>
          <a:prstGeom prst="rect">
            <a:avLst/>
          </a:prstGeom>
        </p:spPr>
        <p:txBody>
          <a:bodyPr lIns="0" tIns="0" rIns="0" bIns="0" rtlCol="0" anchor="t">
            <a:spAutoFit/>
          </a:bodyPr>
          <a:lstStyle/>
          <a:p>
            <a:pPr algn="l">
              <a:lnSpc>
                <a:spcPts val="4800"/>
              </a:lnSpc>
            </a:pPr>
            <a:r>
              <a:rPr lang="en-US" sz="4000" b="1">
                <a:solidFill>
                  <a:srgbClr val="000000"/>
                </a:solidFill>
                <a:latin typeface="Arial Bold"/>
                <a:ea typeface="Arial Bold"/>
                <a:cs typeface="Arial Bold"/>
                <a:sym typeface="Arial Bold"/>
              </a:rPr>
              <a:t>CONCLUSIONS </a:t>
            </a:r>
          </a:p>
        </p:txBody>
      </p:sp>
      <p:sp>
        <p:nvSpPr>
          <p:cNvPr id="71" name="TextBox 71"/>
          <p:cNvSpPr txBox="1"/>
          <p:nvPr/>
        </p:nvSpPr>
        <p:spPr>
          <a:xfrm>
            <a:off x="810501" y="34776615"/>
            <a:ext cx="24373966" cy="4400550"/>
          </a:xfrm>
          <a:prstGeom prst="rect">
            <a:avLst/>
          </a:prstGeom>
        </p:spPr>
        <p:txBody>
          <a:bodyPr lIns="0" tIns="0" rIns="0" bIns="0" rtlCol="0" anchor="t">
            <a:spAutoFit/>
          </a:bodyPr>
          <a:lstStyle/>
          <a:p>
            <a:pPr marL="345441" lvl="1" algn="just">
              <a:lnSpc>
                <a:spcPts val="3840"/>
              </a:lnSpc>
            </a:pPr>
            <a:r>
              <a:rPr lang="ro-RO" sz="3200" dirty="0">
                <a:solidFill>
                  <a:srgbClr val="000000"/>
                </a:solidFill>
                <a:latin typeface="Arial"/>
                <a:ea typeface="Arial"/>
                <a:cs typeface="Arial"/>
                <a:sym typeface="Arial"/>
              </a:rPr>
              <a:t>2. </a:t>
            </a:r>
            <a:r>
              <a:rPr lang="en-US" sz="3200" dirty="0">
                <a:solidFill>
                  <a:srgbClr val="000000"/>
                </a:solidFill>
                <a:latin typeface="Arial"/>
                <a:ea typeface="Arial"/>
                <a:cs typeface="Arial"/>
                <a:sym typeface="Arial"/>
              </a:rPr>
              <a:t>Morphogenetic response depended on explant type. Apical explants showed the highest regeneration and </a:t>
            </a:r>
            <a:r>
              <a:rPr lang="en-US" sz="3200" dirty="0" err="1">
                <a:solidFill>
                  <a:srgbClr val="000000"/>
                </a:solidFill>
                <a:latin typeface="Arial"/>
                <a:ea typeface="Arial"/>
                <a:cs typeface="Arial"/>
                <a:sym typeface="Arial"/>
              </a:rPr>
              <a:t>rhizogenesis</a:t>
            </a:r>
            <a:r>
              <a:rPr lang="en-US" sz="3200" dirty="0">
                <a:solidFill>
                  <a:srgbClr val="000000"/>
                </a:solidFill>
                <a:latin typeface="Arial"/>
                <a:ea typeface="Arial"/>
                <a:cs typeface="Arial"/>
                <a:sym typeface="Arial"/>
              </a:rPr>
              <a:t> capacity, while internodal explants were more sensitive to stress and necrosis. Hypocotyl explants mainly formed callus tissue.</a:t>
            </a:r>
            <a:endParaRPr lang="ro-RO" sz="3200" dirty="0">
              <a:solidFill>
                <a:srgbClr val="000000"/>
              </a:solidFill>
              <a:latin typeface="Arial"/>
              <a:ea typeface="Arial"/>
              <a:cs typeface="Arial"/>
              <a:sym typeface="Arial"/>
            </a:endParaRPr>
          </a:p>
          <a:p>
            <a:pPr marL="345441" lvl="1" algn="just">
              <a:lnSpc>
                <a:spcPts val="3840"/>
              </a:lnSpc>
            </a:pPr>
            <a:r>
              <a:rPr lang="ro-RO" sz="3200" dirty="0">
                <a:solidFill>
                  <a:srgbClr val="000000"/>
                </a:solidFill>
                <a:latin typeface="Arial"/>
                <a:ea typeface="Arial"/>
                <a:cs typeface="Arial"/>
                <a:sym typeface="Arial"/>
              </a:rPr>
              <a:t>3. </a:t>
            </a:r>
            <a:r>
              <a:rPr lang="en-US" sz="3200" dirty="0" err="1">
                <a:solidFill>
                  <a:srgbClr val="000000"/>
                </a:solidFill>
                <a:latin typeface="Arial"/>
                <a:ea typeface="Arial"/>
                <a:cs typeface="Arial"/>
                <a:sym typeface="Arial"/>
              </a:rPr>
              <a:t>MeJA</a:t>
            </a:r>
            <a:r>
              <a:rPr lang="en-US" sz="3200" dirty="0">
                <a:solidFill>
                  <a:srgbClr val="000000"/>
                </a:solidFill>
                <a:latin typeface="Arial"/>
                <a:ea typeface="Arial"/>
                <a:cs typeface="Arial"/>
                <a:sym typeface="Arial"/>
              </a:rPr>
              <a:t> showed a concentration-dependent effect. Low concentrations (0.01–0.1 mM) stimulated morphogenesis and root initiation, whereas 0.5 mM inhibited growth and induced necrosis.</a:t>
            </a:r>
            <a:endParaRPr lang="ro-RO" sz="3200" dirty="0">
              <a:solidFill>
                <a:srgbClr val="000000"/>
              </a:solidFill>
              <a:latin typeface="Arial"/>
              <a:ea typeface="Arial"/>
              <a:cs typeface="Arial"/>
              <a:sym typeface="Arial"/>
            </a:endParaRPr>
          </a:p>
          <a:p>
            <a:pPr marL="345441" lvl="1" algn="just">
              <a:lnSpc>
                <a:spcPts val="3840"/>
              </a:lnSpc>
            </a:pPr>
            <a:r>
              <a:rPr lang="ro-RO" sz="3200" dirty="0">
                <a:solidFill>
                  <a:srgbClr val="000000"/>
                </a:solidFill>
                <a:latin typeface="Arial"/>
                <a:ea typeface="Arial"/>
                <a:cs typeface="Arial"/>
                <a:sym typeface="Arial"/>
              </a:rPr>
              <a:t>4. </a:t>
            </a:r>
            <a:r>
              <a:rPr lang="en-US" sz="3200" dirty="0" err="1">
                <a:solidFill>
                  <a:srgbClr val="000000"/>
                </a:solidFill>
                <a:latin typeface="Arial"/>
                <a:ea typeface="Arial"/>
                <a:cs typeface="Arial"/>
                <a:sym typeface="Arial"/>
              </a:rPr>
              <a:t>MeJA</a:t>
            </a:r>
            <a:r>
              <a:rPr lang="en-US" sz="3200" dirty="0">
                <a:solidFill>
                  <a:srgbClr val="000000"/>
                </a:solidFill>
                <a:latin typeface="Arial"/>
                <a:ea typeface="Arial"/>
                <a:cs typeface="Arial"/>
                <a:sym typeface="Arial"/>
              </a:rPr>
              <a:t> treatments favored a more balanced developmental response, contributing to the formation of functional root systems and maintaining shoot vitality without excessive undifferentiated tissue proliferation.</a:t>
            </a:r>
          </a:p>
          <a:p>
            <a:pPr marL="345441" lvl="1" algn="just">
              <a:lnSpc>
                <a:spcPts val="3840"/>
              </a:lnSpc>
            </a:pPr>
            <a:r>
              <a:rPr lang="ro-RO" sz="3200" dirty="0">
                <a:solidFill>
                  <a:srgbClr val="000000"/>
                </a:solidFill>
                <a:latin typeface="Arial"/>
                <a:ea typeface="Arial"/>
                <a:cs typeface="Arial"/>
                <a:sym typeface="Arial"/>
              </a:rPr>
              <a:t>5.</a:t>
            </a:r>
            <a:r>
              <a:rPr lang="en-US" sz="3200" dirty="0">
                <a:solidFill>
                  <a:srgbClr val="000000"/>
                </a:solidFill>
                <a:latin typeface="Arial"/>
                <a:ea typeface="Arial"/>
                <a:cs typeface="Arial"/>
                <a:sym typeface="Arial"/>
              </a:rPr>
              <a:t>The study highlights the potential of methyl </a:t>
            </a:r>
            <a:r>
              <a:rPr lang="en-US" sz="3200" dirty="0" err="1">
                <a:solidFill>
                  <a:srgbClr val="000000"/>
                </a:solidFill>
                <a:latin typeface="Arial"/>
                <a:ea typeface="Arial"/>
                <a:cs typeface="Arial"/>
                <a:sym typeface="Arial"/>
              </a:rPr>
              <a:t>jasmonate</a:t>
            </a:r>
            <a:r>
              <a:rPr lang="en-US" sz="3200" dirty="0">
                <a:solidFill>
                  <a:srgbClr val="000000"/>
                </a:solidFill>
                <a:latin typeface="Arial"/>
                <a:ea typeface="Arial"/>
                <a:cs typeface="Arial"/>
                <a:sym typeface="Arial"/>
              </a:rPr>
              <a:t> as a promising biotechnological tool for the optimization of </a:t>
            </a:r>
            <a:r>
              <a:rPr lang="en-US" sz="3200" i="1" dirty="0">
                <a:solidFill>
                  <a:srgbClr val="000000"/>
                </a:solidFill>
                <a:latin typeface="Arial Italics"/>
                <a:ea typeface="Arial Italics"/>
                <a:cs typeface="Arial Italics"/>
                <a:sym typeface="Arial Italics"/>
              </a:rPr>
              <a:t>Ocimum </a:t>
            </a:r>
            <a:r>
              <a:rPr lang="en-US" sz="3200" i="1" dirty="0" err="1">
                <a:solidFill>
                  <a:srgbClr val="000000"/>
                </a:solidFill>
                <a:latin typeface="Arial Italics"/>
                <a:ea typeface="Arial Italics"/>
                <a:cs typeface="Arial Italics"/>
                <a:sym typeface="Arial Italics"/>
              </a:rPr>
              <a:t>basilicum</a:t>
            </a:r>
            <a:r>
              <a:rPr lang="en-US" sz="3200" dirty="0">
                <a:solidFill>
                  <a:srgbClr val="000000"/>
                </a:solidFill>
                <a:latin typeface="Arial"/>
                <a:ea typeface="Arial"/>
                <a:cs typeface="Arial"/>
                <a:sym typeface="Arial"/>
              </a:rPr>
              <a:t> L. </a:t>
            </a:r>
            <a:r>
              <a:rPr lang="en-US" sz="3200" i="1" dirty="0">
                <a:solidFill>
                  <a:srgbClr val="000000"/>
                </a:solidFill>
                <a:latin typeface="Arial Italics"/>
                <a:ea typeface="Arial Italics"/>
                <a:cs typeface="Arial Italics"/>
                <a:sym typeface="Arial Italics"/>
              </a:rPr>
              <a:t>in vitro</a:t>
            </a:r>
            <a:r>
              <a:rPr lang="en-US" sz="3200" dirty="0">
                <a:solidFill>
                  <a:srgbClr val="000000"/>
                </a:solidFill>
                <a:latin typeface="Arial"/>
                <a:ea typeface="Arial"/>
                <a:cs typeface="Arial"/>
                <a:sym typeface="Arial"/>
              </a:rPr>
              <a:t> cultures, particularly for applications involving controlled morphogenesis, </a:t>
            </a:r>
            <a:r>
              <a:rPr lang="en-US" sz="3200" dirty="0" err="1">
                <a:solidFill>
                  <a:srgbClr val="000000"/>
                </a:solidFill>
                <a:latin typeface="Arial"/>
                <a:ea typeface="Arial"/>
                <a:cs typeface="Arial"/>
                <a:sym typeface="Arial"/>
              </a:rPr>
              <a:t>rhizogenesis</a:t>
            </a:r>
            <a:r>
              <a:rPr lang="en-US" sz="3200" dirty="0">
                <a:solidFill>
                  <a:srgbClr val="000000"/>
                </a:solidFill>
                <a:latin typeface="Arial"/>
                <a:ea typeface="Arial"/>
                <a:cs typeface="Arial"/>
                <a:sym typeface="Arial"/>
              </a:rPr>
              <a:t>, and the improvement of plantlet physiological quality. </a:t>
            </a:r>
          </a:p>
        </p:txBody>
      </p:sp>
      <p:sp>
        <p:nvSpPr>
          <p:cNvPr id="72" name="TextBox 72"/>
          <p:cNvSpPr txBox="1"/>
          <p:nvPr/>
        </p:nvSpPr>
        <p:spPr>
          <a:xfrm>
            <a:off x="6868280" y="33190506"/>
            <a:ext cx="24598878" cy="1000125"/>
          </a:xfrm>
          <a:prstGeom prst="rect">
            <a:avLst/>
          </a:prstGeom>
        </p:spPr>
        <p:txBody>
          <a:bodyPr lIns="0" tIns="0" rIns="0" bIns="0" rtlCol="0" anchor="t">
            <a:spAutoFit/>
          </a:bodyPr>
          <a:lstStyle/>
          <a:p>
            <a:pPr marL="690880" lvl="1" indent="-345440" algn="just">
              <a:lnSpc>
                <a:spcPts val="3840"/>
              </a:lnSpc>
              <a:buAutoNum type="arabicPeriod"/>
            </a:pPr>
            <a:r>
              <a:rPr lang="en-US" sz="3200">
                <a:solidFill>
                  <a:srgbClr val="000000"/>
                </a:solidFill>
                <a:latin typeface="Arial"/>
                <a:ea typeface="Arial"/>
                <a:cs typeface="Arial"/>
                <a:sym typeface="Arial"/>
              </a:rPr>
              <a:t>MS medium allowed the establishment of aseptic in vitro cultures necessary for evaluating methyl jasmonate (MeJA) effects under controlled conditions. MeJA improved explant vitality, root formation, and plantlet vigor.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1560</Words>
  <Application>Microsoft Office PowerPoint</Application>
  <PresentationFormat>Custom</PresentationFormat>
  <Paragraphs>48</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 Italics</vt:lpstr>
      <vt:lpstr>Calibri</vt:lpstr>
      <vt:lpstr>Times New Roman</vt:lpstr>
      <vt:lpstr>Times New Roman Bold</vt:lpstr>
      <vt:lpstr>Arial</vt:lpstr>
      <vt:lpstr>Arial Bold Italics</vt:lpstr>
      <vt:lpstr>Arial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- 2026 rom si engl.pptx</dc:title>
  <dc:creator>Willi</dc:creator>
  <cp:lastModifiedBy>Ioana</cp:lastModifiedBy>
  <cp:revision>4</cp:revision>
  <dcterms:created xsi:type="dcterms:W3CDTF">2006-08-16T00:00:00Z</dcterms:created>
  <dcterms:modified xsi:type="dcterms:W3CDTF">2026-05-22T05:14:05Z</dcterms:modified>
  <dc:identifier>DAHKRuiZncc</dc:identifier>
</cp:coreProperties>
</file>